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7" r:id="rId2"/>
    <p:sldId id="261" r:id="rId3"/>
    <p:sldId id="263" r:id="rId4"/>
    <p:sldId id="265" r:id="rId5"/>
    <p:sldId id="267" r:id="rId6"/>
    <p:sldId id="269" r:id="rId7"/>
    <p:sldId id="271" r:id="rId8"/>
    <p:sldId id="273" r:id="rId9"/>
    <p:sldId id="275" r:id="rId10"/>
    <p:sldId id="277" r:id="rId11"/>
    <p:sldId id="279" r:id="rId12"/>
    <p:sldId id="281" r:id="rId13"/>
    <p:sldId id="283" r:id="rId14"/>
    <p:sldId id="285" r:id="rId15"/>
    <p:sldId id="287" r:id="rId16"/>
    <p:sldId id="289" r:id="rId17"/>
    <p:sldId id="291" r:id="rId18"/>
    <p:sldId id="293" r:id="rId19"/>
    <p:sldId id="29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E7E2E-31FB-41FE-A67D-118944B1606F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A386E-4890-4756-803B-EA449B80B48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29D18-5C8C-4C8B-B71B-9325442B8DE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29D18-5C8C-4C8B-B71B-9325442B8DE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Амбар -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29D18-5C8C-4C8B-B71B-9325442B8DE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29D18-5C8C-4C8B-B71B-9325442B8DE4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66CCFF"/>
            </a:gs>
            <a:gs pos="50000">
              <a:srgbClr val="33CC33"/>
            </a:gs>
            <a:gs pos="100000">
              <a:srgbClr val="006600">
                <a:alpha val="37000"/>
              </a:srgbClr>
            </a:gs>
          </a:gsLst>
          <a:lin ang="4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fotki.yandex.ru/users/omilaa/view/87956/?page=2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file.ru/photo/alexey77msk/115149677/large/119455460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useum.ru/imgB.asp?905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images.yandex.ru/yandsearch?rpt=simage&amp;text=%D0%B8%D0%B7%D0%B1%D0%B0-%D0%B2%D1%80%D0%B5%D0%BC%D1%8F%D0%BD%D0%BA%D0%B0%20%D0%95%D1%81%D0%B5%D0%BD%D0%B8%D0%BD%D1%8B%D1%85&amp;img_url=manlook.ru/gallery2/main.php?g2_view=core.DownloadItem&amp;g2_itemId=14560&amp;g2_serialNumber=2&amp;g2_GALLERYSID=7ec7732c761f97c107be8b178a39371d&amp;spsite=foto.mail.ru&amp;p=0" TargetMode="Externa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ist-sights.ru/gallery2/main.php?g2_view=core.DownloadItem&amp;g2_itemId=14575&amp;g2_serialNumber=2&amp;g2_GALLERYSID=7f38387dfbba781946b5427cdb74eb2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ljplus.ru/img4/s/t/stkorn2/4-01-P6130172.jpg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7.jpeg"/><Relationship Id="rId2" Type="http://schemas.openxmlformats.org/officeDocument/2006/relationships/hyperlink" Target="http://images.yandex.ru/yandsearch?ed=1&amp;rpt=simage&amp;text=%D0%B4%D0%BE%D0%BC-%D0%BC%D1%83%D0%B7%D0%B5%D0%B9%20%D0%B5%D1%81%D0%B5%D0%BD%D0%B8%D0%BD%D0%B0&amp;img_url=demedovka.ucoz.ru/_pu/0/91857.jpg&amp;spsite=demedovka.ucoz.ru&amp;p=18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yandex.ru/yandsearch?ed=1&amp;rpt=simage&amp;text=%D1%80%D0%BE%D0%B4%D0%B8%D0%BD%D0%B0%20%D0%B5%D1%81%D0%B5%D0%BD%D0%B8%D0%BD%D0%B0&amp;img_url=turizm.lib.ru/img/f/feja_l/esenin/dsc01432.jpg_eseninskaja_alleja1.jpg&amp;spsite=fake-001-6707527.ru&amp;p=33" TargetMode="External"/><Relationship Id="rId5" Type="http://schemas.openxmlformats.org/officeDocument/2006/relationships/image" Target="../media/image26.jpeg"/><Relationship Id="rId4" Type="http://schemas.openxmlformats.org/officeDocument/2006/relationships/hyperlink" Target="http://img-fotki.yandex.ru/get/7/mar6152006.1/0_3388_85ac4e4f_X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://wellness-club.rzn.ru/esenin/esenin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img-2006-03.photosight.ru/29/1350193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mages.yandex.ru/yandsearch?ed=1&amp;rpt=simage&amp;text=%D1%80%D0%BE%D0%B4%D0%B8%D0%BD%D0%B0%20%D0%B5%D1%81%D0%B5%D0%BD%D0%B8%D0%BD%D0%B0&amp;img_url=img1.liveinternet.ru/images/attach/b/2/20/811/20811997_Konstantinovo_Rodina_Sergeya_Esenina.jpg&amp;spsite=fake-053-4640522.ru&amp;p=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ed=1&amp;rpt=simage&amp;text=%D1%80%D0%BE%D0%B4%D0%B8%D0%BD%D0%B0%20%D0%B5%D1%81%D0%B5%D0%BD%D0%B8%D0%BD%D0%B0&amp;img_url=www.proshkolu.ru/content/media/pic/std/1000000/370000/369081-c0610e0c634879e1.jpg&amp;spsite=www.proshkolu.ru&amp;p=179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fotki.yandex.ru/users/tatsh2008/view/160888/?page=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phorus.ru/images/p4/img161248779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hyperlink" Target="http://fotki.yandex.ru/users/tatsh2008/view/160889/?page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img-fotki.yandex.ru/get/3802/omilaa.6/0_15795_e5020a1f_L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836712"/>
            <a:ext cx="3294366" cy="43924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2771800" y="1628800"/>
            <a:ext cx="610242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6600" b="1" dirty="0" smtClean="0">
                <a:solidFill>
                  <a:srgbClr val="003300"/>
                </a:solidFill>
                <a:latin typeface="AnastasiaScript" pitchFamily="2" charset="0"/>
              </a:rPr>
              <a:t>Путешествие </a:t>
            </a:r>
          </a:p>
          <a:p>
            <a:pPr algn="r"/>
            <a:r>
              <a:rPr lang="ru-RU" sz="6600" b="1" dirty="0" smtClean="0">
                <a:solidFill>
                  <a:srgbClr val="003300"/>
                </a:solidFill>
                <a:latin typeface="AnastasiaScript" pitchFamily="2" charset="0"/>
              </a:rPr>
              <a:t>в "страну </a:t>
            </a:r>
          </a:p>
          <a:p>
            <a:pPr algn="r"/>
            <a:r>
              <a:rPr lang="ru-RU" sz="6600" b="1" dirty="0" smtClean="0">
                <a:solidFill>
                  <a:srgbClr val="003300"/>
                </a:solidFill>
                <a:latin typeface="AnastasiaScript" pitchFamily="2" charset="0"/>
              </a:rPr>
              <a:t>березового ситца".</a:t>
            </a:r>
            <a:br>
              <a:rPr lang="ru-RU" sz="6600" b="1" dirty="0" smtClean="0">
                <a:solidFill>
                  <a:srgbClr val="003300"/>
                </a:solidFill>
                <a:latin typeface="AnastasiaScript" pitchFamily="2" charset="0"/>
              </a:rPr>
            </a:br>
            <a:endParaRPr lang="ru-RU" sz="6600" b="1" dirty="0" smtClean="0">
              <a:solidFill>
                <a:srgbClr val="003300"/>
              </a:solidFill>
              <a:latin typeface="AnastasiaScript" pitchFamily="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203848" y="404664"/>
            <a:ext cx="28200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Times New Roman" pitchFamily="18" charset="0"/>
              </a:rPr>
              <a:t>Горница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Georgia" pitchFamily="18" charset="0"/>
            </a:endParaRPr>
          </a:p>
        </p:txBody>
      </p:sp>
      <p:pic>
        <p:nvPicPr>
          <p:cNvPr id="3" name="Рисунок 2" descr="Комната-горниц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268760"/>
            <a:ext cx="7272808" cy="5036889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446 из 730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04664"/>
            <a:ext cx="7632848" cy="4945360"/>
          </a:xfrm>
          <a:prstGeom prst="rect">
            <a:avLst/>
          </a:prstGeom>
          <a:noFill/>
          <a:ln w="38100">
            <a:solidFill>
              <a:srgbClr val="7030A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339752" y="5733256"/>
            <a:ext cx="39769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Вид из окна горницы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esenin.niv.ru/images/museum/chas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476672"/>
            <a:ext cx="2736304" cy="3584823"/>
          </a:xfrm>
          <a:prstGeom prst="rect">
            <a:avLst/>
          </a:prstGeom>
          <a:noFill/>
          <a:ln w="5715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3" name="i-main-pic" descr="Картинка 217 из 730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04664"/>
            <a:ext cx="5184576" cy="3816424"/>
          </a:xfrm>
          <a:prstGeom prst="rect">
            <a:avLst/>
          </a:prstGeom>
          <a:noFill/>
          <a:ln w="57150">
            <a:solidFill>
              <a:srgbClr val="FF0000"/>
            </a:solidFill>
            <a:miter lim="800000"/>
            <a:headEnd/>
            <a:tailEnd/>
          </a:ln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19672" y="5085184"/>
          <a:ext cx="5904656" cy="1296143"/>
        </p:xfrm>
        <a:graphic>
          <a:graphicData uri="http://schemas.openxmlformats.org/drawingml/2006/table">
            <a:tbl>
              <a:tblPr/>
              <a:tblGrid>
                <a:gridCol w="2916324"/>
                <a:gridCol w="2988332"/>
              </a:tblGrid>
              <a:tr h="3096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Разбуди меня завтра рано,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                    </a:t>
                      </a:r>
                      <a:r>
                        <a:rPr lang="ru-RU" sz="1200" dirty="0" smtClean="0">
                          <a:latin typeface="Georgia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Воспою я тебя и гостя,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Засвети в нашей горнице свет.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                  </a:t>
                      </a:r>
                      <a:r>
                        <a:rPr lang="ru-RU" sz="1200" dirty="0" smtClean="0">
                          <a:latin typeface="Georgia"/>
                          <a:ea typeface="Calibri"/>
                          <a:cs typeface="Times New Roman"/>
                        </a:rPr>
                        <a:t>Нашу </a:t>
                      </a: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печь, петуха и кров...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Говорят, что я скоро стану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                </a:t>
                      </a:r>
                      <a:r>
                        <a:rPr lang="ru-RU" sz="1200" dirty="0" smtClean="0">
                          <a:latin typeface="Georgia"/>
                          <a:ea typeface="Calibri"/>
                          <a:cs typeface="Times New Roman"/>
                        </a:rPr>
                        <a:t>   </a:t>
                      </a: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И на песни мои прольется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88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Знаменитый русский поэт.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                  </a:t>
                      </a:r>
                      <a:r>
                        <a:rPr lang="ru-RU" sz="1200" dirty="0" smtClean="0">
                          <a:latin typeface="Georgia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Georgia"/>
                          <a:ea typeface="Calibri"/>
                          <a:cs typeface="Times New Roman"/>
                        </a:rPr>
                        <a:t>Молоко твоих рыжих коров.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71800" y="476672"/>
            <a:ext cx="3557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006600"/>
                </a:solidFill>
              </a:rPr>
              <a:t>изба-времянка</a:t>
            </a:r>
            <a:r>
              <a:rPr lang="ru-RU" sz="3600" dirty="0" smtClean="0">
                <a:solidFill>
                  <a:srgbClr val="006600"/>
                </a:solidFill>
              </a:rPr>
              <a:t>.</a:t>
            </a:r>
            <a:endParaRPr lang="ru-RU" sz="3600" dirty="0">
              <a:solidFill>
                <a:srgbClr val="006600"/>
              </a:solidFill>
            </a:endParaRPr>
          </a:p>
        </p:txBody>
      </p:sp>
      <p:pic>
        <p:nvPicPr>
          <p:cNvPr id="3" name="Рисунок 2" descr="http://im5-tub.yandex.net/i?id=132441439-06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1628800"/>
            <a:ext cx="6480720" cy="4392488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414 из 730">
            <a:hlinkClick r:id="rId3" tgtFrame="_blank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548680"/>
            <a:ext cx="6210820" cy="4641304"/>
          </a:xfrm>
          <a:prstGeom prst="rect">
            <a:avLst/>
          </a:prstGeom>
          <a:noFill/>
          <a:ln w="57150">
            <a:solidFill>
              <a:srgbClr val="003300"/>
            </a:solidFill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467544" y="5517232"/>
            <a:ext cx="81369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6600"/>
                </a:solidFill>
              </a:rPr>
              <a:t>Амбар расположился среди вишен недалеко от избушки-времянки.</a:t>
            </a:r>
            <a:endParaRPr lang="ru-RU" sz="2800" dirty="0">
              <a:solidFill>
                <a:srgbClr val="0066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-main-pic" descr="Картинка 256 из 730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836712"/>
            <a:ext cx="6588993" cy="4608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63688" y="0"/>
            <a:ext cx="53751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Земская школа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403648" y="5445805"/>
            <a:ext cx="698477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Недалеко от дома Есениных располагалось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CC33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Константиновское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земское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C33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начальное народное училище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941311" y="526123"/>
            <a:ext cx="526137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Классная комната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5" name="Рисунок 4" descr="Классная комнат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1484784"/>
            <a:ext cx="5234214" cy="3434953"/>
          </a:xfrm>
          <a:prstGeom prst="rect">
            <a:avLst/>
          </a:prstGeom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51520" y="2060848"/>
          <a:ext cx="6096000" cy="2341626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Тогда впервые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С рифмой я схлестнулся.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От сонма чувств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Вскружилась голова.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И я сказал: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Коль этот зуд проснулся,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latin typeface="Georgia"/>
                          <a:ea typeface="Times New Roman"/>
                          <a:cs typeface="Times New Roman"/>
                        </a:rPr>
                        <a:t>Всю душу выплещу в слова</a:t>
                      </a:r>
                      <a:endParaRPr lang="ru-RU" sz="12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619672" y="5661248"/>
            <a:ext cx="62007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Уроки, полученные им в Константиновской земской школе, </a:t>
            </a:r>
          </a:p>
          <a:p>
            <a:pPr marL="0" marR="0" lvl="0" indent="1905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прочитанные книги оставили след в его душе навсегда.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3728" y="5301208"/>
            <a:ext cx="62646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003300"/>
                </a:solidFill>
              </a:rPr>
              <a:t>Мемориал дома-музея</a:t>
            </a:r>
            <a:endParaRPr lang="ru-RU" sz="2800" b="1" i="1" dirty="0">
              <a:solidFill>
                <a:srgbClr val="003300"/>
              </a:solidFill>
            </a:endParaRPr>
          </a:p>
        </p:txBody>
      </p:sp>
      <p:pic>
        <p:nvPicPr>
          <p:cNvPr id="2050" name="Picture 2" descr="http://im7-tub.yandex.net/i?id=67153933-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1628800"/>
            <a:ext cx="3096344" cy="2333163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</p:pic>
      <p:pic>
        <p:nvPicPr>
          <p:cNvPr id="2056" name="Picture 8" descr="http://im0-tub.yandex.net/i?id=110459363-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908720"/>
            <a:ext cx="5161631" cy="3888432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</p:pic>
      <p:sp>
        <p:nvSpPr>
          <p:cNvPr id="8" name="Стрелка вправо 7"/>
          <p:cNvSpPr/>
          <p:nvPr/>
        </p:nvSpPr>
        <p:spPr>
          <a:xfrm rot="17585451">
            <a:off x="1796658" y="3537015"/>
            <a:ext cx="529443" cy="264954"/>
          </a:xfrm>
          <a:prstGeom prst="right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http://im5-tub.yandex.net/i?id=21319814-03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32656"/>
            <a:ext cx="3816424" cy="34563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i-main-pic" descr="Картинка 338 из 730">
            <a:hlinkClick r:id="rId4" tgtFrame="_blank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347864" y="3212976"/>
            <a:ext cx="5040560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395536" y="5949280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В 1970 году рядом с домом Есениных был разбит парк, где посажены деревья, любовно и трепетно воспетые поэтом в стихах.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4" name="Рисунок 3" descr="http://im5-tub.yandex.net/i?id=112781190-01">
            <a:hlinkClick r:id="rId6"/>
          </p:cNvPr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8144" y="260648"/>
            <a:ext cx="2130549" cy="28529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80728"/>
            <a:ext cx="34563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В парке  бронзовый памятник </a:t>
            </a:r>
          </a:p>
          <a:p>
            <a:r>
              <a:rPr lang="ru-RU" sz="2800" dirty="0" smtClean="0"/>
              <a:t>поэту известного скульптора</a:t>
            </a:r>
          </a:p>
          <a:p>
            <a:r>
              <a:rPr lang="ru-RU" sz="2800" dirty="0" smtClean="0"/>
              <a:t> А.А. </a:t>
            </a:r>
            <a:r>
              <a:rPr lang="ru-RU" sz="2800" dirty="0" err="1" smtClean="0"/>
              <a:t>Бичукова</a:t>
            </a:r>
            <a:r>
              <a:rPr lang="ru-RU" sz="2800" dirty="0" smtClean="0"/>
              <a:t>, отлитый в </a:t>
            </a:r>
          </a:p>
          <a:p>
            <a:r>
              <a:rPr lang="ru-RU" sz="2800" dirty="0" smtClean="0"/>
              <a:t>подмосковном Жуковском</a:t>
            </a:r>
            <a:endParaRPr lang="ru-RU" sz="2800" dirty="0"/>
          </a:p>
        </p:txBody>
      </p:sp>
      <p:pic>
        <p:nvPicPr>
          <p:cNvPr id="3" name="i-main-pic" descr="Картинка 23 из 44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76672"/>
            <a:ext cx="4464496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taritsa.ru/images/sections/6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716016" y="692696"/>
            <a:ext cx="4104456" cy="370309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66CCFF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bliqueBottomRight"/>
            <a:lightRig rig="soft" dir="t"/>
          </a:scene3d>
          <a:sp3d contourW="12700" prstMaterial="matte">
            <a:bevelT w="63500" h="50800" prst="coolSlant"/>
            <a:contourClr>
              <a:srgbClr val="C0C0C0"/>
            </a:contourClr>
          </a:sp3d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043608" y="4972527"/>
            <a:ext cx="734880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Ой ты, Русь, моя родина кроткая, </a:t>
            </a:r>
            <a:b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Лишь к тебе я любовь берегу...</a:t>
            </a:r>
            <a:endParaRPr kumimoji="0" lang="ru-RU" sz="48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556792"/>
            <a:ext cx="445506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i="1" dirty="0" smtClean="0">
                <a:solidFill>
                  <a:srgbClr val="003300"/>
                </a:solidFill>
                <a:latin typeface="Georgia" pitchFamily="18" charset="0"/>
              </a:rPr>
              <a:t>Сергей </a:t>
            </a:r>
          </a:p>
          <a:p>
            <a:r>
              <a:rPr lang="ru-RU" sz="4800" b="1" i="1" dirty="0" smtClean="0">
                <a:solidFill>
                  <a:srgbClr val="003300"/>
                </a:solidFill>
                <a:latin typeface="Georgia" pitchFamily="18" charset="0"/>
              </a:rPr>
              <a:t>            Есенин</a:t>
            </a:r>
            <a:endParaRPr lang="ru-RU" sz="4800" b="1" i="1" dirty="0">
              <a:solidFill>
                <a:srgbClr val="003300"/>
              </a:solidFill>
              <a:latin typeface="Georg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51520" y="3717032"/>
            <a:ext cx="6480720" cy="2691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66" tIns="44436" rIns="28566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00" b="0" i="0" u="none" strike="noStrike" cap="none" normalizeH="0" baseline="0" dirty="0" smtClean="0">
                <a:ln>
                  <a:noFill/>
                </a:ln>
                <a:solidFill>
                  <a:srgbClr val="333399"/>
                </a:solidFill>
                <a:effectLst/>
                <a:latin typeface="Arial" pitchFamily="34" charset="0"/>
                <a:cs typeface="Arial" pitchFamily="34" charset="0"/>
              </a:rPr>
              <a:t>«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99"/>
                </a:solidFill>
                <a:effectLst/>
                <a:latin typeface="Arial" pitchFamily="34" charset="0"/>
                <a:cs typeface="Arial" pitchFamily="34" charset="0"/>
              </a:rPr>
              <a:t>Рязанские поля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99"/>
                </a:solidFill>
                <a:effectLst/>
                <a:latin typeface="Arial" pitchFamily="34" charset="0"/>
                <a:cs typeface="Arial" pitchFamily="34" charset="0"/>
              </a:rPr>
              <a:t>Где мужики косили,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99"/>
                </a:solidFill>
                <a:effectLst/>
                <a:latin typeface="Arial" pitchFamily="34" charset="0"/>
                <a:cs typeface="Arial" pitchFamily="34" charset="0"/>
              </a:rPr>
              <a:t>Где сеяли свой хлеб,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99"/>
                </a:solidFill>
                <a:effectLst/>
                <a:latin typeface="Arial" pitchFamily="34" charset="0"/>
                <a:cs typeface="Arial" pitchFamily="34" charset="0"/>
              </a:rPr>
              <a:t>Была моя страна».</a:t>
            </a:r>
            <a:endParaRPr kumimoji="0" lang="ru-RU" sz="19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endParaRPr kumimoji="0" lang="ru-RU" sz="400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22540" name="Picture 12" descr="http://im6-tub.yandex.net/i?id=137151478-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32656"/>
            <a:ext cx="5040560" cy="3348865"/>
          </a:xfrm>
          <a:prstGeom prst="rect">
            <a:avLst/>
          </a:prstGeom>
          <a:noFill/>
        </p:spPr>
      </p:pic>
      <p:pic>
        <p:nvPicPr>
          <p:cNvPr id="22542" name="Picture 14" descr="Картинка 373 из 6285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3284984"/>
            <a:ext cx="3960440" cy="2972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27584" y="4797152"/>
            <a:ext cx="7056784" cy="1768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8566" tIns="44436" rIns="28566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«До сегодня еще мне снится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Наше поле, луга и лес,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Принакрытые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 сереньким ситцем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Этих северных бедных небес»</a:t>
            </a:r>
            <a:endParaRPr kumimoji="0" lang="ru-RU" sz="8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</a:rPr>
              <a:t>  </a:t>
            </a:r>
            <a:endParaRPr kumimoji="0" lang="ru-RU" sz="273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8434" name="Picture 2" descr="http://alexzhuc.narod2.ru/Konstantinovo/041.jpg?rand=9277951244590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6696744" cy="4464496"/>
          </a:xfrm>
          <a:prstGeom prst="ellipse">
            <a:avLst/>
          </a:prstGeom>
          <a:ln w="63500" cap="rnd">
            <a:solidFill>
              <a:srgbClr val="00660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6-tub.yandex.net/i?id=108053106-08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60648"/>
            <a:ext cx="6984776" cy="4026110"/>
          </a:xfrm>
          <a:prstGeom prst="rect">
            <a:avLst/>
          </a:prstGeom>
          <a:ln w="57150" cap="sq">
            <a:solidFill>
              <a:srgbClr val="003300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403648" y="4814285"/>
            <a:ext cx="7203639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Село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Константиново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расположено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высоком правом берегу Оки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протянулось на несколько километров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Verdana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http://www.ser-esenin.ru/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4779531" cy="1944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rgbClr val="92D05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23528" y="2348880"/>
          <a:ext cx="5231904" cy="3010662"/>
        </p:xfrm>
        <a:graphic>
          <a:graphicData uri="http://schemas.openxmlformats.org/drawingml/2006/table">
            <a:tbl>
              <a:tblPr/>
              <a:tblGrid>
                <a:gridCol w="5231904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Calibri"/>
                          <a:cs typeface="Times New Roman"/>
                        </a:rPr>
                        <a:t>Эта улица мне знакома,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Calibri"/>
                          <a:cs typeface="Times New Roman"/>
                        </a:rPr>
                        <a:t>И знаком этот низенький дом.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Calibri"/>
                          <a:cs typeface="Times New Roman"/>
                        </a:rPr>
                        <a:t>Проводов голубая солома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Calibri"/>
                          <a:cs typeface="Times New Roman"/>
                        </a:rPr>
                        <a:t>Опрокинулась над окном.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Calibri"/>
                          <a:cs typeface="Times New Roman"/>
                        </a:rPr>
                        <a:t>***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Calibri"/>
                          <a:cs typeface="Times New Roman"/>
                        </a:rPr>
                        <a:t>Не искал я ни славы, ни покоя,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Calibri"/>
                          <a:cs typeface="Times New Roman"/>
                        </a:rPr>
                        <a:t>Я с тщетой этой славы знаком.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Georgia"/>
                          <a:ea typeface="Calibri"/>
                          <a:cs typeface="Times New Roman"/>
                        </a:rPr>
                        <a:t>А сейчас, как глаза закрою,</a:t>
                      </a:r>
                      <a:endParaRPr lang="ru-RU" sz="2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Georgia"/>
                          <a:ea typeface="Calibri"/>
                          <a:cs typeface="Times New Roman"/>
                        </a:rPr>
                        <a:t>Вижу только родительский дом...</a:t>
                      </a:r>
                      <a:endParaRPr lang="ru-RU" sz="2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9525" marR="9525" marT="9525" marB="95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3635896" y="5805264"/>
            <a:ext cx="5180585" cy="836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Дом родителей С.А. Есенина. 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" name="Рисунок 6" descr="http://im7-tub.yandex.net/i?id=135210671-14">
            <a:hlinkClick r:id="rId3"/>
          </p:cNvPr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332656"/>
            <a:ext cx="1728192" cy="1827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 descr="Дом родителей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2564904"/>
            <a:ext cx="4533900" cy="3412232"/>
          </a:xfrm>
          <a:prstGeom prst="rect">
            <a:avLst/>
          </a:prstGeom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419872" y="404664"/>
            <a:ext cx="1409617" cy="1020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12696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4F81BD"/>
                </a:solidFill>
                <a:effectLst/>
                <a:latin typeface="Georgia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Сени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rgbClr val="4F81BD"/>
              </a:solidFill>
              <a:effectLst/>
              <a:latin typeface="Cambria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Сен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7848872" cy="5040559"/>
          </a:xfrm>
          <a:prstGeom prst="rect">
            <a:avLst/>
          </a:prstGeom>
          <a:solidFill>
            <a:schemeClr val="accent2"/>
          </a:solidFill>
          <a:ln w="57150">
            <a:solidFill>
              <a:srgbClr val="9933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51520" y="692696"/>
            <a:ext cx="85779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 pitchFamily="18" charset="0"/>
                <a:ea typeface="Times New Roman" pitchFamily="18" charset="0"/>
              </a:rPr>
              <a:t>Из сеней мы попадаем в теплую часть дома, в небольшую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ea typeface="Times New Roman" pitchFamily="18" charset="0"/>
              </a:rPr>
              <a:t>прихожую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Georgia" pitchFamily="18" charset="0"/>
                <a:ea typeface="Times New Roman" pitchFamily="18" charset="0"/>
              </a:rPr>
              <a:t>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A3DC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Рисунок 2" descr="http://img-fotki.yandex.ru/get/3502/tatsh2008.23/0_27477_315c0951_L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1772816"/>
            <a:ext cx="5554588" cy="4608512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4" name="Рисунок 3" descr="http://kp.ru/upimg/3dbcf1e95a9df2bc3cfa526f880f3a43063654af/29137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2204864"/>
            <a:ext cx="2371725" cy="4238625"/>
          </a:xfrm>
          <a:prstGeom prst="rect">
            <a:avLst/>
          </a:prstGeom>
          <a:noFill/>
          <a:ln w="3810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43808" y="548680"/>
            <a:ext cx="189026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i="1" dirty="0" smtClean="0">
                <a:solidFill>
                  <a:srgbClr val="CC3300"/>
                </a:solidFill>
              </a:rPr>
              <a:t>кухня</a:t>
            </a:r>
            <a:endParaRPr lang="ru-RU" sz="2400" b="1" i="1" dirty="0">
              <a:solidFill>
                <a:srgbClr val="CC3300"/>
              </a:solidFill>
            </a:endParaRPr>
          </a:p>
        </p:txBody>
      </p:sp>
      <p:pic>
        <p:nvPicPr>
          <p:cNvPr id="3" name="i-main-pic" descr="Картинка 393 из 730">
            <a:hlinkClick r:id="rId2" tgtFrame="_blank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36912"/>
            <a:ext cx="4086225" cy="2727555"/>
          </a:xfrm>
          <a:prstGeom prst="rect">
            <a:avLst/>
          </a:prstGeom>
          <a:noFill/>
          <a:ln w="5715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4" name="Рисунок 3" descr="http://img-fotki.yandex.ru/get/3502/tatsh2008.23/0_27478_7eb240f5_L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1268760"/>
            <a:ext cx="3571875" cy="4762500"/>
          </a:xfrm>
          <a:prstGeom prst="rect">
            <a:avLst/>
          </a:prstGeom>
          <a:noFill/>
          <a:ln w="5715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312</Words>
  <Application>Microsoft Office PowerPoint</Application>
  <PresentationFormat>Экран (4:3)</PresentationFormat>
  <Paragraphs>70</Paragraphs>
  <Slides>19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Суайбат</dc:creator>
  <cp:lastModifiedBy>User</cp:lastModifiedBy>
  <cp:revision>5</cp:revision>
  <dcterms:modified xsi:type="dcterms:W3CDTF">2017-10-27T22:07:09Z</dcterms:modified>
</cp:coreProperties>
</file>