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  <p:sldMasterId id="2147483880" r:id="rId2"/>
    <p:sldMasterId id="2147483892" r:id="rId3"/>
    <p:sldMasterId id="2147483904" r:id="rId4"/>
    <p:sldMasterId id="2147483916" r:id="rId5"/>
    <p:sldMasterId id="2147483928" r:id="rId6"/>
    <p:sldMasterId id="2147483940" r:id="rId7"/>
    <p:sldMasterId id="2147483952" r:id="rId8"/>
    <p:sldMasterId id="2147483964" r:id="rId9"/>
    <p:sldMasterId id="2147484005" r:id="rId10"/>
  </p:sldMasterIdLst>
  <p:notesMasterIdLst>
    <p:notesMasterId r:id="rId48"/>
  </p:notesMasterIdLst>
  <p:handoutMasterIdLst>
    <p:handoutMasterId r:id="rId49"/>
  </p:handoutMasterIdLst>
  <p:sldIdLst>
    <p:sldId id="256" r:id="rId11"/>
    <p:sldId id="272" r:id="rId12"/>
    <p:sldId id="257" r:id="rId13"/>
    <p:sldId id="294" r:id="rId14"/>
    <p:sldId id="290" r:id="rId15"/>
    <p:sldId id="291" r:id="rId16"/>
    <p:sldId id="292" r:id="rId17"/>
    <p:sldId id="293" r:id="rId18"/>
    <p:sldId id="258" r:id="rId19"/>
    <p:sldId id="259" r:id="rId20"/>
    <p:sldId id="270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75" r:id="rId31"/>
    <p:sldId id="274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9" r:id="rId4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2" autoAdjust="0"/>
    <p:restoredTop sz="94737" autoAdjust="0"/>
  </p:normalViewPr>
  <p:slideViewPr>
    <p:cSldViewPr>
      <p:cViewPr>
        <p:scale>
          <a:sx n="68" d="100"/>
          <a:sy n="68" d="100"/>
        </p:scale>
        <p:origin x="-1932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27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208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slide" Target="slides/slide3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1E96A-B586-4BF5-A2C9-61FC5A63E8AB}" type="datetimeFigureOut">
              <a:rPr lang="ru-RU" smtClean="0"/>
              <a:pPr/>
              <a:t>28.10.2017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08465-30EF-4843-8FA0-9A4B29A5A9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79E9C-CA1E-45DD-A332-9C23FBF89855}" type="datetimeFigureOut">
              <a:rPr lang="ru-RU" smtClean="0"/>
              <a:pPr/>
              <a:t>28.10.2017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5AB23-0072-4E58-A1C9-8E45F3B921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0615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AB23-0072-4E58-A1C9-8E45F3B921B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AB23-0072-4E58-A1C9-8E45F3B921BA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91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6869906" cy="9144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514350" y="2133600"/>
            <a:ext cx="5829300" cy="24384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342900" y="8324851"/>
            <a:ext cx="1600200" cy="609600"/>
          </a:xfr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1216102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57813711"/>
      </p:ext>
    </p:extLst>
  </p:cSld>
  <p:clrMapOvr>
    <a:masterClrMapping/>
  </p:clrMapOvr>
  <p:transition>
    <p:wheel spokes="8"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70419"/>
            <a:ext cx="1543050" cy="780414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70419"/>
            <a:ext cx="4514850" cy="780414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98287454"/>
      </p:ext>
    </p:extLst>
  </p:cSld>
  <p:clrMapOvr>
    <a:masterClrMapping/>
  </p:clrMapOvr>
  <p:transition>
    <p:wheel spokes="8"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763" y="27517"/>
            <a:ext cx="6858000" cy="9144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4681538" y="8358717"/>
            <a:ext cx="2171700" cy="8128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191" y="8045452"/>
            <a:ext cx="5884070" cy="1134533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70298" y="8028517"/>
            <a:ext cx="4263628" cy="1132416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3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342900" y="1930405"/>
            <a:ext cx="6172200" cy="2315633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3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4572000"/>
            <a:ext cx="4800600" cy="23368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A34D8-1583-4D7B-8E05-F63C4C84F1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8262937"/>
      </p:ext>
    </p:extLst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07A89-2B65-4CFD-9CD1-A1D8CF8AE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5013203"/>
      </p:ext>
    </p:extLst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F9098-3B68-430B-B39D-D7D9230EB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7606777"/>
      </p:ext>
    </p:extLst>
  </p:cSld>
  <p:clrMapOvr>
    <a:masterClrMapping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28950" cy="599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028950" cy="599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BB026-B2F1-4A9D-A21F-87931A3B83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9348419"/>
      </p:ext>
    </p:extLst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DB208-3CE6-4097-8C66-C56B794149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0505211"/>
      </p:ext>
    </p:extLst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64DB1-F731-463A-AC55-C1F5D3929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862843"/>
      </p:ext>
    </p:extLst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3AD03-476A-4DD9-A8E4-85D57588A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7980000"/>
      </p:ext>
    </p:extLst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AA516-6A76-49A7-9910-1956D94371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931837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24698323"/>
      </p:ext>
    </p:extLst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E8C7E-3F18-4488-B0EC-EAADB0A39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2381323"/>
      </p:ext>
    </p:extLst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49B33-041F-4D7D-8A80-8B0526ED8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5998316"/>
      </p:ext>
    </p:extLst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04800"/>
            <a:ext cx="1543050" cy="7823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04800"/>
            <a:ext cx="4514850" cy="7823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A36DA-F4F4-47CD-92BC-08630400E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7434519"/>
      </p:ext>
    </p:extLst>
  </p:cSld>
  <p:clrMapOvr>
    <a:masterClrMapping/>
  </p:clrMapOvr>
  <p:transition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6869906" cy="9160933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-1"/>
              <a:ext cx="816" cy="3976"/>
              <a:chOff x="4944" y="-1"/>
              <a:chExt cx="816" cy="3976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-1"/>
                <a:ext cx="480" cy="1432"/>
                <a:chOff x="5280" y="-1"/>
                <a:chExt cx="480" cy="1432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6" y="-2"/>
                  <a:ext cx="174" cy="176"/>
                  <a:chOff x="167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77" y="323"/>
                    <a:ext cx="1690" cy="2560"/>
                    <a:chOff x="167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7" y="381"/>
                      <a:ext cx="864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5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</p:grpSp>
      <p:sp>
        <p:nvSpPr>
          <p:cNvPr id="3487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514354" y="1826684"/>
            <a:ext cx="5224463" cy="2743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487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95402" y="5181600"/>
            <a:ext cx="4230291" cy="2336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D3024-C106-4678-BBD3-865B32C2F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4064621"/>
      </p:ext>
    </p:extLst>
  </p:cSld>
  <p:clrMapOvr>
    <a:masterClrMapping/>
  </p:clrMapOvr>
  <p:transition>
    <p:wheel spokes="8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7A1AF-EFAF-476F-ABFF-98B7A36F7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8011586"/>
      </p:ext>
    </p:extLst>
  </p:cSld>
  <p:clrMapOvr>
    <a:masterClrMapping/>
  </p:clrMapOvr>
  <p:transition>
    <p:wheel spokes="8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4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6DCEA-6926-4E09-90D6-3D84BFE3C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8337866"/>
      </p:ext>
    </p:extLst>
  </p:cSld>
  <p:clrMapOvr>
    <a:masterClrMapping/>
  </p:clrMapOvr>
  <p:transition>
    <p:wheel spokes="8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97646" y="2131486"/>
            <a:ext cx="2712244" cy="59965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24192" y="2131486"/>
            <a:ext cx="2713435" cy="59965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1253F-9BED-4B98-9132-30A8E5796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9252886"/>
      </p:ext>
    </p:extLst>
  </p:cSld>
  <p:clrMapOvr>
    <a:masterClrMapping/>
  </p:clrMapOvr>
  <p:transition>
    <p:wheel spokes="8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811C2-BBBC-4350-AA06-48086358D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6291450"/>
      </p:ext>
    </p:extLst>
  </p:cSld>
  <p:clrMapOvr>
    <a:masterClrMapping/>
  </p:clrMapOvr>
  <p:transition>
    <p:wheel spokes="8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BD749-FA5A-4961-BDA1-56A3A6421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1013895"/>
      </p:ext>
    </p:extLst>
  </p:cSld>
  <p:clrMapOvr>
    <a:masterClrMapping/>
  </p:clrMapOvr>
  <p:transition>
    <p:wheel spokes="8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E93BC-BDC2-43B0-A40F-811131325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8170246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55468840"/>
      </p:ext>
    </p:extLst>
  </p:cSld>
  <p:clrMapOvr>
    <a:masterClrMapping/>
  </p:clrMapOvr>
  <p:transition>
    <p:wheel spokes="8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1" y="364073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4" y="1913473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63B82-65F5-491F-BE22-F41BA5581D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2301748"/>
      </p:ext>
    </p:extLst>
  </p:cSld>
  <p:clrMapOvr>
    <a:masterClrMapping/>
  </p:clrMapOvr>
  <p:transition>
    <p:wheel spokes="8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0843-CD5D-4133-AF24-48AD9556C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4528665"/>
      </p:ext>
    </p:extLst>
  </p:cSld>
  <p:clrMapOvr>
    <a:masterClrMapping/>
  </p:clrMapOvr>
  <p:transition>
    <p:wheel spokes="8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FBDB1-0250-4DB2-A0BE-9DED99B002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8452129"/>
      </p:ext>
    </p:extLst>
  </p:cSld>
  <p:clrMapOvr>
    <a:masterClrMapping/>
  </p:clrMapOvr>
  <p:transition>
    <p:wheel spokes="8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370789" y="302687"/>
            <a:ext cx="1401365" cy="78253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4310" y="302687"/>
            <a:ext cx="4092179" cy="78253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237DB-E761-4C3F-AC14-2324F38CA0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5417051"/>
      </p:ext>
    </p:extLst>
  </p:cSld>
  <p:clrMapOvr>
    <a:masterClrMapping/>
  </p:clrMapOvr>
  <p:transition>
    <p:wheel spokes="8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6343650" cy="79248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89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514350" y="2357974"/>
            <a:ext cx="5829300" cy="2315633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A3201-1E4C-4CAA-B94E-15C1444D3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667169"/>
      </p:ext>
    </p:extLst>
  </p:cSld>
  <p:clrMapOvr>
    <a:masterClrMapping/>
  </p:clrMapOvr>
  <p:transition>
    <p:wheel spokes="8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95C4F-F4AE-4893-81AC-1B18D1E85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9713043"/>
      </p:ext>
    </p:extLst>
  </p:cSld>
  <p:clrMapOvr>
    <a:masterClrMapping/>
  </p:clrMapOvr>
  <p:transition>
    <p:wheel spokes="8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5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3B308-631C-4DA6-80F4-C5A8D76DD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3723081"/>
      </p:ext>
    </p:extLst>
  </p:cSld>
  <p:clrMapOvr>
    <a:masterClrMapping/>
  </p:clrMapOvr>
  <p:transition>
    <p:wheel spokes="8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28950" cy="599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028950" cy="599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09461-D75A-46F1-A655-46C98259F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2683221"/>
      </p:ext>
    </p:extLst>
  </p:cSld>
  <p:clrMapOvr>
    <a:masterClrMapping/>
  </p:clrMapOvr>
  <p:transition>
    <p:wheel spokes="8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4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4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A833C-82E3-4B66-8A43-E8C7144C1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6447118"/>
      </p:ext>
    </p:extLst>
  </p:cSld>
  <p:clrMapOvr>
    <a:masterClrMapping/>
  </p:clrMapOvr>
  <p:transition>
    <p:wheel spokes="8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E273F-2BA9-4A40-9FC3-8385DBAB0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6278347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74795777"/>
      </p:ext>
    </p:extLst>
  </p:cSld>
  <p:clrMapOvr>
    <a:masterClrMapping/>
  </p:clrMapOvr>
  <p:transition>
    <p:wheel spokes="8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DB6C8-6D4E-4F48-83F1-37B13792C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6336240"/>
      </p:ext>
    </p:extLst>
  </p:cSld>
  <p:clrMapOvr>
    <a:masterClrMapping/>
  </p:clrMapOvr>
  <p:transition>
    <p:wheel spokes="8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5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2" y="364074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5" y="1913474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3CBF8-3A7D-452A-B882-F17EBC8644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6952630"/>
      </p:ext>
    </p:extLst>
  </p:cSld>
  <p:clrMapOvr>
    <a:masterClrMapping/>
  </p:clrMapOvr>
  <p:transition>
    <p:wheel spokes="8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503B6-9283-4821-991D-93B232DD5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9149093"/>
      </p:ext>
    </p:extLst>
  </p:cSld>
  <p:clrMapOvr>
    <a:masterClrMapping/>
  </p:clrMapOvr>
  <p:transition>
    <p:wheel spokes="8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22719-FFA3-4A55-A6B5-2680117F5A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2429595"/>
      </p:ext>
    </p:extLst>
  </p:cSld>
  <p:clrMapOvr>
    <a:masterClrMapping/>
  </p:clrMapOvr>
  <p:transition>
    <p:wheel spokes="8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4"/>
            <a:ext cx="1543050" cy="7761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4"/>
            <a:ext cx="4514850" cy="7761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5CF39-6086-4648-ACE2-94CE9633A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3740954"/>
      </p:ext>
    </p:extLst>
  </p:cSld>
  <p:clrMapOvr>
    <a:masterClrMapping/>
  </p:clrMapOvr>
  <p:transition>
    <p:wheel spokes="8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6858000" cy="92456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531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14350" y="2438409"/>
            <a:ext cx="5829300" cy="2315633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531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B4C65-81EE-4072-BF50-C7059BE27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2736597"/>
      </p:ext>
    </p:extLst>
  </p:cSld>
  <p:clrMapOvr>
    <a:masterClrMapping/>
  </p:clrMapOvr>
  <p:transition>
    <p:wheel spokes="8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B58EA-EBEE-4BC5-A9F1-B7EF2A91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1483595"/>
      </p:ext>
    </p:extLst>
  </p:cSld>
  <p:clrMapOvr>
    <a:masterClrMapping/>
  </p:clrMapOvr>
  <p:transition>
    <p:wheel spokes="8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6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065F1-2A86-4859-9C41-5874A799D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1907563"/>
      </p:ext>
    </p:extLst>
  </p:cSld>
  <p:clrMapOvr>
    <a:masterClrMapping/>
  </p:clrMapOvr>
  <p:transition>
    <p:wheel spokes="8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9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9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BE2CC-A9AC-40D0-BC37-300AD8030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0443503"/>
      </p:ext>
    </p:extLst>
  </p:cSld>
  <p:clrMapOvr>
    <a:masterClrMapping/>
  </p:clrMapOvr>
  <p:transition>
    <p:wheel spokes="8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5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5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131D-7C0E-4392-9F06-A18DFF1DC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69883039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38193323"/>
      </p:ext>
    </p:extLst>
  </p:cSld>
  <p:clrMapOvr>
    <a:masterClrMapping/>
  </p:clrMapOvr>
  <p:transition>
    <p:wheel spokes="8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1EC17-4390-4A76-A617-3CC5A7CBE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1135247"/>
      </p:ext>
    </p:extLst>
  </p:cSld>
  <p:clrMapOvr>
    <a:masterClrMapping/>
  </p:clrMapOvr>
  <p:transition>
    <p:wheel spokes="8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B189A-FD57-4015-AA2E-85E2F68B2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7275669"/>
      </p:ext>
    </p:extLst>
  </p:cSld>
  <p:clrMapOvr>
    <a:masterClrMapping/>
  </p:clrMapOvr>
  <p:transition>
    <p:wheel spokes="8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6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3" y="364075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6" y="1913475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8628A-E59B-4BFA-9241-0932F70122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7600836"/>
      </p:ext>
    </p:extLst>
  </p:cSld>
  <p:clrMapOvr>
    <a:masterClrMapping/>
  </p:clrMapOvr>
  <p:transition>
    <p:wheel spokes="8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F0182-33D4-40C1-B580-007199193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802967"/>
      </p:ext>
    </p:extLst>
  </p:cSld>
  <p:clrMapOvr>
    <a:masterClrMapping/>
  </p:clrMapOvr>
  <p:transition>
    <p:wheel spokes="8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74BF1-CD46-4806-A5C7-EFBC1EBFC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3864537"/>
      </p:ext>
    </p:extLst>
  </p:cSld>
  <p:clrMapOvr>
    <a:masterClrMapping/>
  </p:clrMapOvr>
  <p:transition>
    <p:wheel spokes="8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70420"/>
            <a:ext cx="1543050" cy="780414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70420"/>
            <a:ext cx="4514850" cy="780414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10BE9-F50F-45EA-B181-8DE63444B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1182084"/>
      </p:ext>
    </p:extLst>
  </p:cSld>
  <p:clrMapOvr>
    <a:masterClrMapping/>
  </p:clrMapOvr>
  <p:transition>
    <p:wheel spokes="8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537355" y="7126827"/>
            <a:ext cx="3320653" cy="2017183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477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514350" y="2133600"/>
            <a:ext cx="5829300" cy="24384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477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49784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96554-77D5-4F40-8E50-5FC44C938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5685895"/>
      </p:ext>
    </p:extLst>
  </p:cSld>
  <p:clrMapOvr>
    <a:masterClrMapping/>
  </p:clrMapOvr>
  <p:transition>
    <p:wheel spokes="8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1F86-7FDE-4B2A-AD1C-87301C9220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5037125"/>
      </p:ext>
    </p:extLst>
  </p:cSld>
  <p:clrMapOvr>
    <a:masterClrMapping/>
  </p:clrMapOvr>
  <p:transition>
    <p:wheel spokes="8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690AF-07CA-486F-95E2-ADCFEDDDB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0073835"/>
      </p:ext>
    </p:extLst>
  </p:cSld>
  <p:clrMapOvr>
    <a:masterClrMapping/>
  </p:clrMapOvr>
  <p:transition>
    <p:wheel spokes="8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10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10"/>
            <a:ext cx="3028950" cy="6040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D427F-6496-4963-A7EC-19F162045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9467916"/>
      </p:ext>
    </p:extLst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87686270"/>
      </p:ext>
    </p:extLst>
  </p:cSld>
  <p:clrMapOvr>
    <a:masterClrMapping/>
  </p:clrMapOvr>
  <p:transition>
    <p:wheel spokes="8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6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6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90961-FFE1-4379-9A4A-507BE3F31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3235275"/>
      </p:ext>
    </p:extLst>
  </p:cSld>
  <p:clrMapOvr>
    <a:masterClrMapping/>
  </p:clrMapOvr>
  <p:transition>
    <p:wheel spokes="8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181D1-391D-49CF-867E-AFAFB0564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855262"/>
      </p:ext>
    </p:extLst>
  </p:cSld>
  <p:clrMapOvr>
    <a:masterClrMapping/>
  </p:clrMapOvr>
  <p:transition>
    <p:wheel spokes="8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F5D2C-0E84-49B0-8754-6531125FC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4917274"/>
      </p:ext>
    </p:extLst>
  </p:cSld>
  <p:clrMapOvr>
    <a:masterClrMapping/>
  </p:clrMapOvr>
  <p:transition>
    <p:wheel spokes="8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7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4" y="36407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7" y="191347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E3971-D354-4A39-94DB-770346634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122940"/>
      </p:ext>
    </p:extLst>
  </p:cSld>
  <p:clrMapOvr>
    <a:masterClrMapping/>
  </p:clrMapOvr>
  <p:transition>
    <p:wheel spokes="8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91CC1-A5E6-4170-A4A1-210B6FE4E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7621791"/>
      </p:ext>
    </p:extLst>
  </p:cSld>
  <p:clrMapOvr>
    <a:masterClrMapping/>
  </p:clrMapOvr>
  <p:transition>
    <p:wheel spokes="8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64F35-6892-46A9-B9A8-1F2E75EA3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8170112"/>
      </p:ext>
    </p:extLst>
  </p:cSld>
  <p:clrMapOvr>
    <a:masterClrMapping/>
  </p:clrMapOvr>
  <p:transition>
    <p:wheel spokes="8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70420"/>
            <a:ext cx="1543050" cy="780414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70420"/>
            <a:ext cx="4514850" cy="780414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6B5A6-86A6-447A-9461-EE5EB21A6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4515691"/>
      </p:ext>
    </p:extLst>
  </p:cSld>
  <p:clrMapOvr>
    <a:masterClrMapping/>
  </p:clrMapOvr>
  <p:transition>
    <p:wheel spokes="8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097756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31394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3405195" y="4701129"/>
            <a:ext cx="34529" cy="61383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18379-5035-4195-9049-2B9612BC5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7424985"/>
      </p:ext>
    </p:extLst>
  </p:cSld>
  <p:clrMapOvr>
    <a:masterClrMapping/>
  </p:clrMapOvr>
  <p:transition>
    <p:wheel spokes="8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7A0C6-3A93-4ED4-8C61-B245CCB56B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2555775"/>
      </p:ext>
    </p:extLst>
  </p:cSld>
  <p:clrMapOvr>
    <a:masterClrMapping/>
  </p:clrMapOvr>
  <p:transition>
    <p:wheel spokes="8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14350" y="6555320"/>
            <a:ext cx="5943600" cy="6349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20"/>
            <a:ext cx="5943600" cy="1312981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559B5-7CDF-4CF5-BC06-75F4AAB0C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6756200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16318139"/>
      </p:ext>
    </p:extLst>
  </p:cSld>
  <p:clrMapOvr>
    <a:masterClrMapping/>
  </p:clrMapOvr>
  <p:transition>
    <p:wheel spokes="8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8ABEB-0C4E-45E7-83D6-FFC2845091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3826076"/>
      </p:ext>
    </p:extLst>
  </p:cSld>
  <p:clrMapOvr>
    <a:masterClrMapping/>
  </p:clrMapOvr>
  <p:transition>
    <p:wheel spokes="8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422681" y="2906187"/>
            <a:ext cx="2811065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65924" y="2906187"/>
            <a:ext cx="2812256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445B9-1C81-4A62-AEF0-3F15F98A0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673875"/>
      </p:ext>
    </p:extLst>
  </p:cSld>
  <p:clrMapOvr>
    <a:masterClrMapping/>
  </p:clrMapOvr>
  <p:transition>
    <p:wheel spokes="8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B20BA-637C-4682-A3EE-FC26C43D9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6971633"/>
      </p:ext>
    </p:extLst>
  </p:cSld>
  <p:clrMapOvr>
    <a:masterClrMapping/>
  </p:clrMapOvr>
  <p:transition>
    <p:wheel spokes="8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6C369-DAA6-45A2-B86A-F0E15D643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9084052"/>
      </p:ext>
    </p:extLst>
  </p:cSld>
  <p:clrMapOvr>
    <a:masterClrMapping/>
  </p:clrMapOvr>
  <p:transition>
    <p:wheel spokes="8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E7BAE-04F4-4E67-82D2-1DCEC5E46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0171525"/>
      </p:ext>
    </p:extLst>
  </p:cSld>
  <p:clrMapOvr>
    <a:masterClrMapping/>
  </p:clrMapOvr>
  <p:transition>
    <p:wheel spokes="8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9D59-8C58-43B4-8D4D-32DDE56B8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7099516"/>
      </p:ext>
    </p:extLst>
  </p:cSld>
  <p:clrMapOvr>
    <a:masterClrMapping/>
  </p:clrMapOvr>
  <p:transition>
    <p:wheel spokes="8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D665F-AB2B-41DE-976F-157A21408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2333915"/>
      </p:ext>
    </p:extLst>
  </p:cSld>
  <p:clrMapOvr>
    <a:masterClrMapping/>
  </p:clrMapOvr>
  <p:transition>
    <p:wheel spokes="8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9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9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2EBA-8ED4-467A-95DE-548DC1FB4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9289862"/>
      </p:ext>
    </p:extLst>
  </p:cSld>
  <p:clrMapOvr>
    <a:masterClrMapping/>
  </p:clrMapOvr>
  <p:transition>
    <p:wheel spokes="8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097756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31394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3405196" y="4701130"/>
            <a:ext cx="34529" cy="61383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690B1-7BA9-44E2-B8C7-E12FA9710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0005515"/>
      </p:ext>
    </p:extLst>
  </p:cSld>
  <p:clrMapOvr>
    <a:masterClrMapping/>
  </p:clrMapOvr>
  <p:transition>
    <p:wheel spokes="8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32F93-ADF6-413E-9331-30419ACBA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4325959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02027911"/>
      </p:ext>
    </p:extLst>
  </p:cSld>
  <p:clrMapOvr>
    <a:masterClrMapping/>
  </p:clrMapOvr>
  <p:transition>
    <p:wheel spokes="8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14350" y="6555320"/>
            <a:ext cx="5943600" cy="6349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20"/>
            <a:ext cx="5943600" cy="1312981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28800-F332-4632-989C-5AFFF0B56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504779"/>
      </p:ext>
    </p:extLst>
  </p:cSld>
  <p:clrMapOvr>
    <a:masterClrMapping/>
  </p:clrMapOvr>
  <p:transition>
    <p:wheel spokes="8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04B09-D154-4D5D-8DA0-E0E072679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7658488"/>
      </p:ext>
    </p:extLst>
  </p:cSld>
  <p:clrMapOvr>
    <a:masterClrMapping/>
  </p:clrMapOvr>
  <p:transition>
    <p:wheel spokes="8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422682" y="2906187"/>
            <a:ext cx="2811065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65924" y="2906187"/>
            <a:ext cx="2812256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F448-A701-4B37-BF3D-EF8ED30B0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3709288"/>
      </p:ext>
    </p:extLst>
  </p:cSld>
  <p:clrMapOvr>
    <a:masterClrMapping/>
  </p:clrMapOvr>
  <p:transition>
    <p:wheel spokes="8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655B3-7B9F-4143-845D-7E70D3B37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0937219"/>
      </p:ext>
    </p:extLst>
  </p:cSld>
  <p:clrMapOvr>
    <a:masterClrMapping/>
  </p:clrMapOvr>
  <p:transition>
    <p:wheel spokes="8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60481-60C4-4EF5-8A0C-2937E119BB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892676"/>
      </p:ext>
    </p:extLst>
  </p:cSld>
  <p:clrMapOvr>
    <a:masterClrMapping/>
  </p:clrMapOvr>
  <p:transition>
    <p:wheel spokes="8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54570-1EC0-4791-BF1D-B20583AF73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2725514"/>
      </p:ext>
    </p:extLst>
  </p:cSld>
  <p:clrMapOvr>
    <a:masterClrMapping/>
  </p:clrMapOvr>
  <p:transition>
    <p:wheel spokes="8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ACFBA-84C8-4AD3-A1C4-3CB4A5F8B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0665248"/>
      </p:ext>
    </p:extLst>
  </p:cSld>
  <p:clrMapOvr>
    <a:masterClrMapping/>
  </p:clrMapOvr>
  <p:transition>
    <p:wheel spokes="8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EA079-C090-492C-909A-6AC2C66A5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26935538"/>
      </p:ext>
    </p:extLst>
  </p:cSld>
  <p:clrMapOvr>
    <a:masterClrMapping/>
  </p:clrMapOvr>
  <p:transition>
    <p:wheel spokes="8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97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97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D9FFD-5CEF-4004-A2BE-1E45E7582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678955"/>
      </p:ext>
    </p:extLst>
  </p:cSld>
  <p:clrMapOvr>
    <a:masterClrMapping/>
  </p:clrMapOvr>
  <p:transition>
    <p:wheel spokes="8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097756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31394" y="4732868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3405197" y="4701131"/>
            <a:ext cx="34529" cy="61383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98DFA-3622-44B3-9EB0-5045DA544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1157953"/>
      </p:ext>
    </p:extLst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7330893"/>
      </p:ext>
    </p:extLst>
  </p:cSld>
  <p:clrMapOvr>
    <a:masterClrMapping/>
  </p:clrMapOvr>
  <p:transition>
    <p:wheel spokes="8"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789DF-EE5E-4DBE-9DDF-F0BDB97C1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1537454"/>
      </p:ext>
    </p:extLst>
  </p:cSld>
  <p:clrMapOvr>
    <a:masterClrMapping/>
  </p:clrMapOvr>
  <p:transition>
    <p:wheel spokes="8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14350" y="6555320"/>
            <a:ext cx="5943600" cy="6349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20"/>
            <a:ext cx="5943600" cy="1312981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9DAE9-AD58-4191-90E1-408A398A2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78331320"/>
      </p:ext>
    </p:extLst>
  </p:cSld>
  <p:clrMapOvr>
    <a:masterClrMapping/>
  </p:clrMapOvr>
  <p:transition>
    <p:wheel spokes="8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15B01-EC76-45BA-BFB2-78B7F607B7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90254131"/>
      </p:ext>
    </p:extLst>
  </p:cSld>
  <p:clrMapOvr>
    <a:masterClrMapping/>
  </p:clrMapOvr>
  <p:transition>
    <p:wheel spokes="8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422683" y="2906187"/>
            <a:ext cx="2811065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65924" y="2906187"/>
            <a:ext cx="2812256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2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F006E-7AD0-4B3D-A4F5-92E2D105E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9684642"/>
      </p:ext>
    </p:extLst>
  </p:cSld>
  <p:clrMapOvr>
    <a:masterClrMapping/>
  </p:clrMapOvr>
  <p:transition>
    <p:wheel spokes="8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8E0B-BEA4-4702-8C2C-3D8D5E2983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2504181"/>
      </p:ext>
    </p:extLst>
  </p:cSld>
  <p:clrMapOvr>
    <a:masterClrMapping/>
  </p:clrMapOvr>
  <p:transition>
    <p:wheel spokes="8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2DFC-1CB2-4AE6-9E21-D065426EB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7927270"/>
      </p:ext>
    </p:extLst>
  </p:cSld>
  <p:clrMapOvr>
    <a:masterClrMapping/>
  </p:clrMapOvr>
  <p:transition>
    <p:wheel spokes="8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3AC3-72ED-487D-9858-B29A2D598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2259499"/>
      </p:ext>
    </p:extLst>
  </p:cSld>
  <p:clrMapOvr>
    <a:masterClrMapping/>
  </p:clrMapOvr>
  <p:transition>
    <p:wheel spokes="8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C25B0-D99C-47A3-86BA-4CBC0F86F2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8159621"/>
      </p:ext>
    </p:extLst>
  </p:cSld>
  <p:clrMapOvr>
    <a:masterClrMapping/>
  </p:clrMapOvr>
  <p:transition>
    <p:wheel spokes="8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BCBE7-5F14-4DFC-A536-D43E1BEC4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0078404"/>
      </p:ext>
    </p:extLst>
  </p:cSld>
  <p:clrMapOvr>
    <a:masterClrMapping/>
  </p:clrMapOvr>
  <p:transition>
    <p:wheel spokes="8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98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98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FF52-03EC-4ED2-8BE0-79CBF42DB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5380991"/>
      </p:ext>
    </p:extLst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6869906" cy="9144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70419"/>
            <a:ext cx="6172200" cy="151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2"/>
            <a:ext cx="6172200" cy="6040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4851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291517D-C600-4C84-8BFE-0D157BE2B7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364E99F-2BAC-4B8E-BE1D-644EDC59C777}" type="datetimeFigureOut">
              <a:rPr lang="ru-RU" smtClean="0"/>
              <a:pPr/>
              <a:t>28.10.2017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ransition>
    <p:wheel spokes="8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6858000" cy="9144000"/>
            <a:chOff x="0" y="0"/>
            <a:chExt cx="5760" cy="4320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1" name="Freeform 5"/>
          <p:cNvSpPr>
            <a:spLocks/>
          </p:cNvSpPr>
          <p:nvPr/>
        </p:nvSpPr>
        <p:spPr bwMode="hidden">
          <a:xfrm>
            <a:off x="4686300" y="8350251"/>
            <a:ext cx="2171700" cy="8128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8026400"/>
            <a:ext cx="5886450" cy="1143000"/>
            <a:chOff x="0" y="3792"/>
            <a:chExt cx="4944" cy="540"/>
          </a:xfrm>
        </p:grpSpPr>
        <p:sp>
          <p:nvSpPr>
            <p:cNvPr id="143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434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3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470298" y="8028517"/>
            <a:ext cx="4263628" cy="1132416"/>
            <a:chOff x="395" y="3793"/>
            <a:chExt cx="3581" cy="535"/>
          </a:xfrm>
        </p:grpSpPr>
        <p:sp>
          <p:nvSpPr>
            <p:cNvPr id="1435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04800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5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0BF7496-5102-4869-A7B5-39A846D04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" y="0"/>
            <a:ext cx="6869906" cy="9160933"/>
            <a:chOff x="0" y="0"/>
            <a:chExt cx="5770" cy="4328"/>
          </a:xfrm>
        </p:grpSpPr>
        <p:sp>
          <p:nvSpPr>
            <p:cNvPr id="3379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3379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3379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309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11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312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380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3380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3380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5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6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7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8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3117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8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9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0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1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2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3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4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309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09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9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9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3383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3384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4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</p:grpSp>
      <p:sp>
        <p:nvSpPr>
          <p:cNvPr id="307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164307" y="302684"/>
            <a:ext cx="5607844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647" y="2131486"/>
            <a:ext cx="5539979" cy="599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85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6219" y="8322735"/>
            <a:ext cx="1337072" cy="63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5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93070" y="8331203"/>
            <a:ext cx="2591991" cy="63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5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400554" y="8331203"/>
            <a:ext cx="1316831" cy="63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>
              <a:defRPr/>
            </a:pPr>
            <a:fld id="{002DBD45-DC06-48C0-B3A4-462FCF231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ransition>
    <p:wheel spokes="8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5" y="0"/>
            <a:ext cx="5431631" cy="2641600"/>
            <a:chOff x="0" y="0"/>
            <a:chExt cx="4562" cy="1248"/>
          </a:xfrm>
        </p:grpSpPr>
        <p:sp>
          <p:nvSpPr>
            <p:cNvPr id="3789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789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599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8F8DBC7-C024-46E7-B70A-13DCCBC37E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6858000" cy="9245600"/>
            <a:chOff x="0" y="0"/>
            <a:chExt cx="5760" cy="436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8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9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9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29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429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70417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42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7"/>
            <a:ext cx="6172200" cy="6040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429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9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9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9246C8E-B8C9-4CE6-813C-CB8CFC96F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537354" y="7126826"/>
            <a:ext cx="3320653" cy="2017183"/>
            <a:chOff x="2971" y="3367"/>
            <a:chExt cx="2789" cy="953"/>
          </a:xfrm>
        </p:grpSpPr>
        <p:sp>
          <p:nvSpPr>
            <p:cNvPr id="73731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2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3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4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5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6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7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8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9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0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1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2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3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4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5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374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70426"/>
            <a:ext cx="6172200" cy="151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374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4851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74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74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4851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ECC648C-E21B-4083-9E07-01C7E8872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375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9"/>
            <a:ext cx="6172200" cy="6040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ransition>
    <p:wheel spokes="8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Текст 8"/>
          <p:cNvSpPr>
            <a:spLocks noGrp="1"/>
          </p:cNvSpPr>
          <p:nvPr>
            <p:ph type="body" idx="1"/>
          </p:nvPr>
        </p:nvSpPr>
        <p:spPr bwMode="auto">
          <a:xfrm>
            <a:off x="342900" y="1930410"/>
            <a:ext cx="6172200" cy="6237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944"/>
            <a:ext cx="1943100" cy="5122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944"/>
            <a:ext cx="2686050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300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1857797-815A-4E82-8372-9FEAF89C6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ransition>
    <p:wheel spokes="8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Текст 8"/>
          <p:cNvSpPr>
            <a:spLocks noGrp="1"/>
          </p:cNvSpPr>
          <p:nvPr>
            <p:ph type="body" idx="1"/>
          </p:nvPr>
        </p:nvSpPr>
        <p:spPr bwMode="auto">
          <a:xfrm>
            <a:off x="342900" y="1930412"/>
            <a:ext cx="6172200" cy="6237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945"/>
            <a:ext cx="1943100" cy="5122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945"/>
            <a:ext cx="2686050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300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1C259C9-3179-4E52-8105-AB1956F7F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ransition>
    <p:wheel spokes="8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екст 8"/>
          <p:cNvSpPr>
            <a:spLocks noGrp="1"/>
          </p:cNvSpPr>
          <p:nvPr>
            <p:ph type="body" idx="1"/>
          </p:nvPr>
        </p:nvSpPr>
        <p:spPr bwMode="auto">
          <a:xfrm>
            <a:off x="342900" y="1930413"/>
            <a:ext cx="6172200" cy="6237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946"/>
            <a:ext cx="1943100" cy="5122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946"/>
            <a:ext cx="2686050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300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B14340B-1327-46B3-A9B6-19A4A1F93B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ransition>
    <p:wheel spokes="8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0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0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542" y="928662"/>
            <a:ext cx="6442167" cy="238370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/>
              <a:t>МКОУ   «УСОШ№2</a:t>
            </a:r>
            <a:br>
              <a:rPr lang="ru-RU" sz="3600" b="1" i="1" dirty="0" smtClean="0"/>
            </a:br>
            <a:r>
              <a:rPr lang="ru-RU" sz="3600" b="1" i="1" dirty="0" smtClean="0"/>
              <a:t> им. З. Алиева» с. Унцукуль. Методическое объединение учителей русского языка и литературы</a:t>
            </a:r>
            <a:endParaRPr lang="ru-RU" sz="36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632" y="7164291"/>
            <a:ext cx="6480720" cy="1833141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Руководитель ШМО: </a:t>
            </a:r>
          </a:p>
          <a:p>
            <a:pPr algn="ctr"/>
            <a:r>
              <a:rPr lang="ru-RU" sz="28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Дахадаева</a:t>
            </a:r>
            <a:r>
              <a:rPr lang="ru-RU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Саният Малачхановна, учитель русского языка и литературы высшей категории</a:t>
            </a:r>
            <a:endParaRPr lang="ru-RU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3563888"/>
            <a:ext cx="5760640" cy="360040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731092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674" y="467544"/>
            <a:ext cx="5624243" cy="1666055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 </a:t>
            </a:r>
            <a:r>
              <a:rPr lang="ru-RU" sz="4000" b="1" i="1" dirty="0" smtClean="0"/>
              <a:t>Самообразование </a:t>
            </a:r>
            <a:r>
              <a:rPr lang="ru-RU" sz="4000" b="1" i="1" dirty="0"/>
              <a:t>учителей русского языка и литературы УСОШ №2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0296918"/>
              </p:ext>
            </p:extLst>
          </p:nvPr>
        </p:nvGraphicFramePr>
        <p:xfrm>
          <a:off x="642918" y="2500299"/>
          <a:ext cx="5715041" cy="5357849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295082"/>
                <a:gridCol w="1653228"/>
                <a:gridCol w="3766731"/>
              </a:tblGrid>
              <a:tr h="7625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№ п/п</a:t>
                      </a:r>
                      <a:endParaRPr lang="ru-RU" sz="8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ФИО учителя</a:t>
                      </a:r>
                      <a:endParaRPr lang="ru-RU" sz="8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Тема самообразования</a:t>
                      </a:r>
                      <a:endParaRPr lang="ru-RU" sz="8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  <a:tr h="871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Магомедова М.Г.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Активизация познавательной деятельности учащихся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  <a:tr h="879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20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Дахадаева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С.М.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Развитие творческой активности на уроках литературы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  <a:tr h="938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</a:t>
                      </a:r>
                      <a:endParaRPr lang="ru-RU" sz="20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Гамзатова Х. А.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Технология проектной деятельности на уроках литературы в старших классах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  <a:tr h="9623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4</a:t>
                      </a:r>
                      <a:endParaRPr lang="ru-RU" sz="20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Дахадаева С. М.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Подготовка учащихся к ЕГЭ: технология работы с тестовыми и текстовыми заданиями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  <a:tr h="943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b="1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effectLst/>
                        </a:rPr>
                        <a:t>Гаджиева А.А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effectLst/>
                        </a:rPr>
                        <a:t>Гусейнова С.Г..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Формы, методы и </a:t>
                      </a:r>
                      <a:r>
                        <a:rPr lang="ru-RU" sz="2000" dirty="0" smtClean="0">
                          <a:effectLst/>
                        </a:rPr>
                        <a:t>приёмы </a:t>
                      </a:r>
                      <a:r>
                        <a:rPr lang="ru-RU" sz="2000" dirty="0">
                          <a:effectLst/>
                        </a:rPr>
                        <a:t>работы в классах с низкой мотивацией обучения</a:t>
                      </a:r>
                      <a:endParaRPr lang="ru-RU" sz="2000" b="0" i="1" dirty="0">
                        <a:effectLst/>
                        <a:latin typeface="Calibri"/>
                      </a:endParaRPr>
                    </a:p>
                  </a:txBody>
                  <a:tcPr marL="55769" marR="55769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14500" y="3971836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 </a:t>
            </a:r>
            <a:endParaRPr lang="ru-RU" dirty="0">
              <a:effectLst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76674" y="397183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496746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04" y="428596"/>
            <a:ext cx="5919899" cy="2160240"/>
          </a:xfrm>
        </p:spPr>
        <p:txBody>
          <a:bodyPr/>
          <a:lstStyle/>
          <a:p>
            <a:r>
              <a:rPr lang="ru-RU" sz="4000" b="1" i="1" dirty="0" smtClean="0"/>
              <a:t>Наш девиз:</a:t>
            </a:r>
            <a:br>
              <a:rPr lang="ru-RU" sz="4000" b="1" i="1" dirty="0" smtClean="0"/>
            </a:br>
            <a:r>
              <a:rPr lang="ru-RU" sz="4000" b="1" i="1" dirty="0" smtClean="0"/>
              <a:t>   Грамоте учиться – всегда пригодится!</a:t>
            </a:r>
            <a:endParaRPr lang="ru-RU" sz="4000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22" y="2285984"/>
            <a:ext cx="4680520" cy="4536504"/>
          </a:xfrm>
        </p:spPr>
      </p:pic>
      <p:sp>
        <p:nvSpPr>
          <p:cNvPr id="3" name="Прямоугольник 2"/>
          <p:cNvSpPr/>
          <p:nvPr/>
        </p:nvSpPr>
        <p:spPr>
          <a:xfrm>
            <a:off x="357166" y="6858016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УЧИТЕЛЬ ВОСПИТЫВАЕТ СВОЕЙ ЛИЧНОСТЬЮ,</a:t>
            </a:r>
          </a:p>
          <a:p>
            <a:pPr algn="ctr"/>
            <a:r>
              <a:rPr lang="ru-RU" sz="2400" b="1" dirty="0"/>
              <a:t>СВОИМИ ЗНАНИЯМИ И ЛЮБОВЬЮ,</a:t>
            </a:r>
          </a:p>
          <a:p>
            <a:pPr algn="ctr"/>
            <a:r>
              <a:rPr lang="ru-RU" sz="2400" b="1" dirty="0"/>
              <a:t>СВОИМ ОТНОШЕНИЕМ К МИРУ.</a:t>
            </a:r>
          </a:p>
        </p:txBody>
      </p:sp>
    </p:spTree>
    <p:extLst>
      <p:ext uri="{BB962C8B-B14F-4D97-AF65-F5344CB8AC3E}">
        <p14:creationId xmlns="" xmlns:p14="http://schemas.microsoft.com/office/powerpoint/2010/main" val="330398380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42" y="500034"/>
            <a:ext cx="6048672" cy="2014851"/>
          </a:xfrm>
        </p:spPr>
        <p:txBody>
          <a:bodyPr>
            <a:noAutofit/>
          </a:bodyPr>
          <a:lstStyle/>
          <a:p>
            <a:r>
              <a:rPr lang="ru-RU" sz="3600" b="1" i="1" dirty="0"/>
              <a:t>Методическое объединение учителей русского языка и литературы УСОШ№2 работает над </a:t>
            </a:r>
            <a:r>
              <a:rPr lang="ru-RU" sz="3600" b="1" i="1" dirty="0" smtClean="0"/>
              <a:t>темой: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704" y="3059835"/>
            <a:ext cx="5343834" cy="5904655"/>
          </a:xfrm>
        </p:spPr>
        <p:txBody>
          <a:bodyPr>
            <a:normAutofit/>
          </a:bodyPr>
          <a:lstStyle/>
          <a:p>
            <a:r>
              <a:rPr lang="ru-RU" sz="4000" b="1" i="1" dirty="0"/>
              <a:t> </a:t>
            </a:r>
            <a:r>
              <a:rPr lang="ru-RU" sz="4000" i="1" dirty="0"/>
              <a:t>«Повышение эффективности и качества обучения на основе новых подходов в условиях модернизации российского образовании»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94450917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084" y="395537"/>
            <a:ext cx="5343835" cy="1368152"/>
          </a:xfrm>
        </p:spPr>
        <p:txBody>
          <a:bodyPr/>
          <a:lstStyle/>
          <a:p>
            <a:r>
              <a:rPr lang="ru-RU" b="1" i="1" dirty="0"/>
              <a:t>Цель работы 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i="1" dirty="0"/>
              <a:t> -создание и организация системы гуманитарного образования в школе, ориентированной на гарантированный результат (т.е. уровень обученности, обучаемости, воспитанности, отношения к чтению), каковым является развитое творческое мышление, креативность, универсальное знание.</a:t>
            </a:r>
          </a:p>
          <a:p>
            <a:r>
              <a:rPr lang="ru-RU" sz="2400" b="1" i="1" dirty="0" smtClean="0"/>
              <a:t>	</a:t>
            </a:r>
            <a:r>
              <a:rPr lang="ru-RU" sz="2400" i="1" dirty="0" smtClean="0"/>
              <a:t>Средством реализации этой цели считаем образовательные технологии, построенные на принципах деятельностного подхода, личностно-ориентированного и развивающего обучения.</a:t>
            </a:r>
            <a:endParaRPr lang="ru-RU" sz="2400" i="1" dirty="0"/>
          </a:p>
        </p:txBody>
      </p:sp>
    </p:spTree>
    <p:extLst>
      <p:ext uri="{BB962C8B-B14F-4D97-AF65-F5344CB8AC3E}">
        <p14:creationId xmlns="" xmlns:p14="http://schemas.microsoft.com/office/powerpoint/2010/main" val="315659057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690" y="107506"/>
            <a:ext cx="5343835" cy="1232633"/>
          </a:xfrm>
        </p:spPr>
        <p:txBody>
          <a:bodyPr/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Задачи </a:t>
            </a:r>
            <a:r>
              <a:rPr lang="ru-RU" b="1" i="1" dirty="0"/>
              <a:t>МО: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656" y="1115619"/>
            <a:ext cx="6264696" cy="7704855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/>
              <a:t> </a:t>
            </a:r>
            <a:endParaRPr lang="ru-RU" b="1" dirty="0"/>
          </a:p>
          <a:p>
            <a:r>
              <a:rPr lang="ru-RU" b="1" i="1" dirty="0"/>
              <a:t>1 .Разработка дидактического материала к многоуровневому обучению.</a:t>
            </a:r>
            <a:endParaRPr lang="ru-RU" b="1" dirty="0"/>
          </a:p>
          <a:p>
            <a:r>
              <a:rPr lang="ru-RU" b="1" i="1" dirty="0"/>
              <a:t>2.Поиск дидактических условий формирования исследовательского творчества.</a:t>
            </a:r>
            <a:endParaRPr lang="ru-RU" b="1" dirty="0"/>
          </a:p>
          <a:p>
            <a:r>
              <a:rPr lang="ru-RU" b="1" i="1" dirty="0" smtClean="0"/>
              <a:t>З .Разработка </a:t>
            </a:r>
            <a:r>
              <a:rPr lang="ru-RU" b="1" i="1" dirty="0"/>
              <a:t>технологий внедрения исследовательских умений в учебный процесс.</a:t>
            </a:r>
            <a:endParaRPr lang="ru-RU" b="1" dirty="0"/>
          </a:p>
          <a:p>
            <a:r>
              <a:rPr lang="ru-RU" b="1" i="1" dirty="0"/>
              <a:t>4.Разработка технологий проблемно-исследовательского обучения.</a:t>
            </a:r>
            <a:endParaRPr lang="ru-RU" b="1" dirty="0"/>
          </a:p>
          <a:p>
            <a:r>
              <a:rPr lang="ru-RU" b="1" i="1" dirty="0"/>
              <a:t>5.Развитие культуры исследовательского творчества учащихся.</a:t>
            </a:r>
            <a:endParaRPr lang="ru-RU" b="1" dirty="0"/>
          </a:p>
          <a:p>
            <a:r>
              <a:rPr lang="ru-RU" b="1" i="1" dirty="0"/>
              <a:t>6. Инновационная, исследовательская деятельность педагогов МО. Использование компьютерных технологий.</a:t>
            </a:r>
            <a:endParaRPr lang="ru-RU" b="1" dirty="0"/>
          </a:p>
          <a:p>
            <a:r>
              <a:rPr lang="ru-RU" b="1" i="1" dirty="0"/>
              <a:t>7.Совершенствование программно-методического обеспечения образовательных дисциплин для повышения качества обучения школьников.</a:t>
            </a:r>
            <a:endParaRPr lang="ru-RU" b="1" dirty="0"/>
          </a:p>
          <a:p>
            <a:r>
              <a:rPr lang="ru-RU" b="1" i="1" dirty="0"/>
              <a:t>8.Анализ и внутренняя экспертиза результатов инновационной деятельности.</a:t>
            </a:r>
            <a:endParaRPr lang="ru-RU" b="1" dirty="0"/>
          </a:p>
          <a:p>
            <a:r>
              <a:rPr lang="ru-RU" b="1" i="1" dirty="0"/>
              <a:t>9.Организация работы с одаренными детьми.</a:t>
            </a:r>
            <a:endParaRPr lang="ru-RU" b="1" dirty="0"/>
          </a:p>
          <a:p>
            <a:r>
              <a:rPr lang="ru-RU" b="1" i="1" dirty="0"/>
              <a:t>10.Организация интеграционных процессов внутри конкретных образовательных областей.</a:t>
            </a:r>
            <a:endParaRPr lang="ru-RU" b="1" dirty="0"/>
          </a:p>
          <a:p>
            <a:r>
              <a:rPr lang="ru-RU" b="1" i="1" dirty="0"/>
              <a:t>11 .Установление и развитие творческих связей и контактов.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8436726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32" y="467544"/>
            <a:ext cx="6480720" cy="1728192"/>
          </a:xfrm>
        </p:spPr>
        <p:txBody>
          <a:bodyPr>
            <a:normAutofit/>
          </a:bodyPr>
          <a:lstStyle/>
          <a:p>
            <a:r>
              <a:rPr lang="ru-RU" sz="2400" b="1" i="1" dirty="0"/>
              <a:t>Цель гуманитарного образования: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i="1" dirty="0"/>
              <a:t>    1.формирование гуманитарного знания, формирование умений.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1680"/>
            <a:ext cx="6858000" cy="76328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400" b="1" i="1" dirty="0"/>
              <a:t>Задачи гуманитарного образования:</a:t>
            </a:r>
            <a:endParaRPr lang="ru-RU" sz="2400" b="1" dirty="0"/>
          </a:p>
          <a:p>
            <a:pPr marL="0" indent="0">
              <a:buNone/>
            </a:pPr>
            <a:r>
              <a:rPr lang="ru-RU" b="1" i="1" dirty="0"/>
              <a:t>1.Формирование основ гуманитарного мышления: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 а) развитие интеллектуально-эвристических способностей;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 б) развитие мыслительных и поведенческих стратегий и компетенций; 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 в) обучение ремеслу историка, литератора, ритора, лингвиста и т.д.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2.Развитие школьника, как субъекта коммуникации: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 а) создание условий коммуникативного события в процессе обучения.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З. Предоставление школьнику реальной возможности самовоспитания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а) за счет направленной систематизации знаний через систему заключительных уроков по каждой дисциплине;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б) внедрение в практику работы МО индивидуально-дифференцированного подхода обучения и воспитания;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    в) внедрение личностно-ориентированных технологий обучения (инновационных технологий исторического, литературного образования, технологии развития критического мышления, метода проектной деятельности.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4434856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1" y="251520"/>
            <a:ext cx="6336704" cy="1800200"/>
          </a:xfrm>
        </p:spPr>
        <p:txBody>
          <a:bodyPr>
            <a:noAutofit/>
          </a:bodyPr>
          <a:lstStyle/>
          <a:p>
            <a:r>
              <a:rPr lang="ru-RU" sz="2800" b="1" i="1" dirty="0"/>
              <a:t>Цель  работы </a:t>
            </a:r>
            <a:r>
              <a:rPr lang="ru-RU" sz="2800" i="1" dirty="0"/>
              <a:t>– </a:t>
            </a:r>
            <a:r>
              <a:rPr lang="ru-RU" sz="2800" b="1" i="1" dirty="0"/>
              <a:t>содействие повышению качества образования в условиях информатизации системы образования.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28794"/>
            <a:ext cx="6858000" cy="6143668"/>
          </a:xfrm>
        </p:spPr>
        <p:txBody>
          <a:bodyPr>
            <a:normAutofit lnSpcReduction="10000"/>
          </a:bodyPr>
          <a:lstStyle/>
          <a:p>
            <a:r>
              <a:rPr lang="ru-RU" sz="2800" b="1" i="1" dirty="0"/>
              <a:t>Задачи</a:t>
            </a:r>
            <a:r>
              <a:rPr lang="ru-RU" sz="2400" b="1" i="1" dirty="0"/>
              <a:t>: </a:t>
            </a:r>
            <a:endParaRPr lang="ru-RU" sz="2400" dirty="0"/>
          </a:p>
          <a:p>
            <a:pPr lvl="0"/>
            <a:r>
              <a:rPr lang="ru-RU" sz="2400" b="1" i="1" dirty="0"/>
              <a:t>Оказание поддержки педагогам в освоении и введении в действие государственных образовательных стандартов общего образования;</a:t>
            </a:r>
            <a:endParaRPr lang="ru-RU" sz="2400" b="1" dirty="0"/>
          </a:p>
          <a:p>
            <a:pPr lvl="0"/>
            <a:r>
              <a:rPr lang="ru-RU" sz="2400" b="1" i="1" dirty="0"/>
              <a:t>Оказание помощи в развитии творческого потенциала  педагогических работников; </a:t>
            </a:r>
            <a:endParaRPr lang="ru-RU" sz="2400" b="1" dirty="0"/>
          </a:p>
          <a:p>
            <a:pPr lvl="0"/>
            <a:r>
              <a:rPr lang="ru-RU" sz="2400" b="1" i="1" dirty="0"/>
              <a:t>Удовлетворение информационных, учебно-методических, образовательных потребностей педагогических работников; </a:t>
            </a:r>
            <a:endParaRPr lang="ru-RU" sz="2400" b="1" dirty="0"/>
          </a:p>
          <a:p>
            <a:pPr lvl="0"/>
            <a:r>
              <a:rPr lang="ru-RU" sz="2400" b="1" i="1" dirty="0"/>
              <a:t>Создание условий для организации и осуществления повышения квалификации педагогических  работников через курсы повышения квалификации ИКТ- компетентности (профессиональный уровень) ; 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7152069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04" y="0"/>
            <a:ext cx="6192688" cy="1152128"/>
          </a:xfrm>
        </p:spPr>
        <p:txBody>
          <a:bodyPr>
            <a:normAutofit fontScale="90000"/>
          </a:bodyPr>
          <a:lstStyle/>
          <a:p>
            <a:pPr lvl="0"/>
            <a:r>
              <a:rPr lang="ru-RU" sz="4000" b="1" i="1" dirty="0" smtClean="0"/>
              <a:t>Направления </a:t>
            </a:r>
            <a:r>
              <a:rPr lang="ru-RU" sz="4000" b="1" i="1" dirty="0"/>
              <a:t>методической работы: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14480"/>
            <a:ext cx="6858000" cy="6572296"/>
          </a:xfrm>
        </p:spPr>
        <p:txBody>
          <a:bodyPr>
            <a:normAutofit fontScale="47500" lnSpcReduction="20000"/>
          </a:bodyPr>
          <a:lstStyle/>
          <a:p>
            <a:r>
              <a:rPr lang="ru-RU" i="1" dirty="0"/>
              <a:t>Аналитическая деятельность:</a:t>
            </a:r>
            <a:endParaRPr lang="ru-RU" dirty="0"/>
          </a:p>
          <a:p>
            <a:r>
              <a:rPr lang="ru-RU" i="1" dirty="0"/>
              <a:t> - мониторинг методических потребностей педагогов, создание базы данных о педагогических работниках;</a:t>
            </a:r>
            <a:endParaRPr lang="ru-RU" dirty="0"/>
          </a:p>
          <a:p>
            <a:r>
              <a:rPr lang="ru-RU" i="1" dirty="0"/>
              <a:t> -  анализ результатов методической работы, выявление затруднений дидактического и методического    характера;</a:t>
            </a:r>
            <a:endParaRPr lang="ru-RU" dirty="0"/>
          </a:p>
          <a:p>
            <a:r>
              <a:rPr lang="ru-RU" i="1" dirty="0"/>
              <a:t>- изучение, обобщение и распространение эффективного педагогического опыта.</a:t>
            </a:r>
            <a:endParaRPr lang="ru-RU" dirty="0"/>
          </a:p>
          <a:p>
            <a:r>
              <a:rPr lang="ru-RU" i="1" dirty="0"/>
              <a:t>Информационная деятельность:</a:t>
            </a:r>
            <a:endParaRPr lang="ru-RU" dirty="0"/>
          </a:p>
          <a:p>
            <a:r>
              <a:rPr lang="ru-RU" i="1" dirty="0"/>
              <a:t>- формирование банка педагогической информации; </a:t>
            </a:r>
            <a:endParaRPr lang="ru-RU" dirty="0"/>
          </a:p>
          <a:p>
            <a:r>
              <a:rPr lang="ru-RU" i="1" dirty="0"/>
              <a:t>-информирование о новинках педагогической, психологической, методической литературы; </a:t>
            </a:r>
            <a:endParaRPr lang="ru-RU" dirty="0"/>
          </a:p>
          <a:p>
            <a:r>
              <a:rPr lang="ru-RU" i="1" dirty="0"/>
              <a:t>- информирование об опыте инновационной деятельности,  о новых направлениях в развитии образования; </a:t>
            </a:r>
            <a:endParaRPr lang="ru-RU" dirty="0"/>
          </a:p>
          <a:p>
            <a:r>
              <a:rPr lang="ru-RU" i="1" dirty="0"/>
              <a:t>  -создание медиатеки, информационно-библиографическая деятельность.</a:t>
            </a:r>
            <a:endParaRPr lang="ru-RU" dirty="0"/>
          </a:p>
          <a:p>
            <a:r>
              <a:rPr lang="ru-RU" i="1" dirty="0"/>
              <a:t>Организационно-методическая деятельность:   </a:t>
            </a:r>
            <a:endParaRPr lang="ru-RU" dirty="0"/>
          </a:p>
          <a:p>
            <a:r>
              <a:rPr lang="ru-RU" i="1" dirty="0"/>
              <a:t> -  оказание помощи в подготовке к аттестации и в межкурсовой период, планирование повышения   квалификации; </a:t>
            </a:r>
            <a:endParaRPr lang="ru-RU" dirty="0"/>
          </a:p>
          <a:p>
            <a:r>
              <a:rPr lang="ru-RU" i="1" dirty="0"/>
              <a:t> - разработка программ элективных курсов,  участие в разработке целевой программы развития ОУ;</a:t>
            </a:r>
            <a:endParaRPr lang="ru-RU" dirty="0"/>
          </a:p>
          <a:p>
            <a:r>
              <a:rPr lang="ru-RU" i="1" dirty="0"/>
              <a:t> - организация методического сопровождения  профильного обучения в ОУ;</a:t>
            </a:r>
            <a:endParaRPr lang="ru-RU" dirty="0"/>
          </a:p>
          <a:p>
            <a:r>
              <a:rPr lang="ru-RU" i="1" dirty="0"/>
              <a:t> -  участие в комплектовании фондов  учебно-методической литературы;</a:t>
            </a:r>
            <a:endParaRPr lang="ru-RU" dirty="0"/>
          </a:p>
          <a:p>
            <a:r>
              <a:rPr lang="ru-RU" i="1" dirty="0"/>
              <a:t>- организация педагогических чтений, семинаров, научно-практических конференций, конкурсов педагогического мастерства;</a:t>
            </a:r>
            <a:endParaRPr lang="ru-RU" dirty="0"/>
          </a:p>
          <a:p>
            <a:r>
              <a:rPr lang="ru-RU" i="1" dirty="0"/>
              <a:t>- организация взаимодействия различных методических структур (внутри ОУ).</a:t>
            </a:r>
            <a:endParaRPr lang="ru-RU" dirty="0"/>
          </a:p>
          <a:p>
            <a:r>
              <a:rPr lang="ru-RU" i="1" dirty="0"/>
              <a:t> </a:t>
            </a:r>
            <a:endParaRPr lang="ru-RU" dirty="0"/>
          </a:p>
          <a:p>
            <a:r>
              <a:rPr lang="ru-RU" i="1" dirty="0"/>
              <a:t>Консультационная деятельность:</a:t>
            </a:r>
            <a:endParaRPr lang="ru-RU" dirty="0"/>
          </a:p>
          <a:p>
            <a:r>
              <a:rPr lang="ru-RU" i="1" dirty="0"/>
              <a:t>- организация консультационной работы, популяризация результатов новейших педагогических и психологических исследований;</a:t>
            </a:r>
            <a:endParaRPr lang="ru-RU" dirty="0"/>
          </a:p>
          <a:p>
            <a:r>
              <a:rPr lang="ru-RU" i="1" dirty="0"/>
              <a:t>- консультирование родителей по вопросам обучения и воспитания детей.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3609313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650" y="251521"/>
            <a:ext cx="6336704" cy="11521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/>
              <a:t>График взаимопосещения уроков учителями русского языка и литературы</a:t>
            </a:r>
            <a:endParaRPr lang="ru-RU" sz="28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63560960"/>
              </p:ext>
            </p:extLst>
          </p:nvPr>
        </p:nvGraphicFramePr>
        <p:xfrm>
          <a:off x="548681" y="1619673"/>
          <a:ext cx="5832646" cy="6551026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411716"/>
                <a:gridCol w="1578245"/>
                <a:gridCol w="1303768"/>
                <a:gridCol w="1583663"/>
                <a:gridCol w="955254"/>
              </a:tblGrid>
              <a:tr h="7024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ФИО учителя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День недели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Учитель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Классы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</a:tr>
              <a:tr h="84101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Магомедова М.Г.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Понедель</a:t>
                      </a:r>
                      <a:r>
                        <a:rPr lang="ru-RU" sz="1600" dirty="0" smtClean="0">
                          <a:effectLst/>
                        </a:rPr>
                        <a:t> ник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пятница 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Дахадаева С.М.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6«А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Б</a:t>
                      </a:r>
                      <a:r>
                        <a:rPr lang="ru-RU" sz="1600" dirty="0">
                          <a:effectLst/>
                        </a:rPr>
                        <a:t>»,              </a:t>
                      </a:r>
                      <a:r>
                        <a:rPr lang="ru-RU" sz="1600" dirty="0" smtClean="0">
                          <a:effectLst/>
                        </a:rPr>
                        <a:t>9</a:t>
                      </a:r>
                      <a:r>
                        <a:rPr lang="ru-RU" sz="1600" baseline="0" dirty="0" smtClean="0">
                          <a:effectLst/>
                        </a:rPr>
                        <a:t> «А</a:t>
                      </a:r>
                      <a:r>
                        <a:rPr lang="ru-RU" sz="1600" dirty="0" smtClean="0">
                          <a:effectLst/>
                        </a:rPr>
                        <a:t>Б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</a:tr>
              <a:tr h="7024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Вторник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Четверг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Гаджиева</a:t>
                      </a:r>
                      <a:r>
                        <a:rPr lang="ru-RU" sz="1600" baseline="0" dirty="0" smtClean="0">
                          <a:effectLst/>
                        </a:rPr>
                        <a:t> А.А.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  7</a:t>
                      </a:r>
                      <a:r>
                        <a:rPr lang="ru-RU" sz="1600" baseline="0" dirty="0" smtClean="0">
                          <a:effectLst/>
                        </a:rPr>
                        <a:t>«А»</a:t>
                      </a:r>
                      <a:r>
                        <a:rPr lang="ru-RU" sz="1600" dirty="0" smtClean="0">
                          <a:effectLst/>
                        </a:rPr>
                        <a:t>,                    5</a:t>
                      </a:r>
                      <a:r>
                        <a:rPr lang="ru-RU" sz="1600" baseline="0" dirty="0" smtClean="0">
                          <a:effectLst/>
                        </a:rPr>
                        <a:t> «Б»</a:t>
                      </a:r>
                      <a:r>
                        <a:rPr lang="ru-RU" sz="1600" dirty="0" smtClean="0">
                          <a:effectLst/>
                        </a:rPr>
                        <a:t>,</a:t>
                      </a:r>
                      <a:r>
                        <a:rPr lang="ru-RU" sz="1600" baseline="0" dirty="0" smtClean="0">
                          <a:effectLst/>
                        </a:rPr>
                        <a:t> 11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</a:tr>
              <a:tr h="1261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 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Гаджиева</a:t>
                      </a:r>
                      <a:r>
                        <a:rPr lang="ru-RU" sz="1600" baseline="0" dirty="0" smtClean="0">
                          <a:effectLst/>
                        </a:rPr>
                        <a:t> А.А.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Понедель</a:t>
                      </a:r>
                      <a:r>
                        <a:rPr lang="ru-RU" sz="1600" dirty="0" smtClean="0">
                          <a:effectLst/>
                        </a:rPr>
                        <a:t> ник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пятница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Гамзатова Х. А Дахадаева С.М. </a:t>
                      </a:r>
                      <a:endParaRPr lang="ru-RU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«</a:t>
                      </a:r>
                      <a:r>
                        <a:rPr lang="ru-RU" sz="1600" dirty="0" smtClean="0">
                          <a:effectLst/>
                        </a:rPr>
                        <a:t>А Б</a:t>
                      </a:r>
                      <a:r>
                        <a:rPr lang="ru-RU" sz="1600" dirty="0">
                          <a:effectLst/>
                        </a:rPr>
                        <a:t>»              </a:t>
                      </a:r>
                      <a:r>
                        <a:rPr lang="ru-RU" sz="1600" dirty="0" smtClean="0">
                          <a:effectLst/>
                        </a:rPr>
                        <a:t>          9«АБ»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</a:tr>
              <a:tr h="877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3. 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Гамзатова Х.А.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Пятница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Магомедова М. Г</a:t>
                      </a:r>
                      <a:r>
                        <a:rPr lang="ru-RU" sz="1600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effectLst/>
                        </a:rPr>
                        <a:t>8 «А Б»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endParaRPr lang="ru-RU" sz="1600" b="0" i="1" dirty="0">
                        <a:effectLst/>
                      </a:endParaRPr>
                    </a:p>
                  </a:txBody>
                  <a:tcPr marL="50274" marR="50274" marT="0" marB="0"/>
                </a:tc>
              </a:tr>
              <a:tr h="1404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4.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Дахадаева С.М.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Понедель</a:t>
                      </a:r>
                      <a:r>
                        <a:rPr lang="ru-RU" sz="1600" dirty="0" smtClean="0">
                          <a:effectLst/>
                        </a:rPr>
                        <a:t> ник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Пятница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Гамзатова Х. А Магомедова М.Г. </a:t>
                      </a:r>
                      <a:endParaRPr lang="ru-RU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aseline="0" dirty="0" err="1" smtClean="0">
                          <a:effectLst/>
                        </a:rPr>
                        <a:t>ГаджиеваА.А</a:t>
                      </a:r>
                      <a:r>
                        <a:rPr lang="ru-RU" sz="1600" baseline="0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8«АБ».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effectLst/>
                        </a:rPr>
                        <a:t>8 «А,Б»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effectLst/>
                        </a:rPr>
                        <a:t>6 «А.Б»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effectLst/>
                        </a:rPr>
                        <a:t>10, 11 </a:t>
                      </a:r>
                      <a:r>
                        <a:rPr lang="ru-RU" sz="1600" baseline="0" dirty="0" err="1" smtClean="0">
                          <a:effectLst/>
                        </a:rPr>
                        <a:t>кл</a:t>
                      </a:r>
                      <a:endParaRPr lang="ru-RU" sz="1600" b="0" i="1" dirty="0">
                        <a:effectLst/>
                      </a:endParaRPr>
                    </a:p>
                  </a:txBody>
                  <a:tcPr marL="50274" marR="50274" marT="0" marB="0"/>
                </a:tc>
              </a:tr>
              <a:tr h="662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5.</a:t>
                      </a:r>
                      <a:endParaRPr lang="ru-RU" sz="1600" b="1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Гусейнова С.Г.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Вторник </a:t>
                      </a:r>
                      <a:endParaRPr lang="ru-RU" sz="1600" b="0" i="1" dirty="0">
                        <a:effectLst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Дахадаева</a:t>
                      </a:r>
                      <a:endParaRPr lang="ru-RU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Гамзатова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 7</a:t>
                      </a:r>
                      <a:r>
                        <a:rPr lang="ru-RU" sz="1600" baseline="0" dirty="0" smtClean="0">
                          <a:effectLst/>
                        </a:rPr>
                        <a:t> «Б»</a:t>
                      </a:r>
                      <a:endParaRPr lang="ru-RU" sz="1600" b="0" i="1" dirty="0">
                        <a:effectLst/>
                        <a:latin typeface="Calibri"/>
                      </a:endParaRPr>
                    </a:p>
                  </a:txBody>
                  <a:tcPr marL="50274" marR="502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5165470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649" y="179513"/>
            <a:ext cx="6597352" cy="1440160"/>
          </a:xfrm>
        </p:spPr>
        <p:txBody>
          <a:bodyPr>
            <a:normAutofit fontScale="90000"/>
          </a:bodyPr>
          <a:lstStyle/>
          <a:p>
            <a:r>
              <a:rPr lang="ru-RU" sz="2700" b="1" i="1" dirty="0"/>
              <a:t>Обеспечение непрерывного образования учителей русского языка и литературы УСОШ №2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81713622"/>
              </p:ext>
            </p:extLst>
          </p:nvPr>
        </p:nvGraphicFramePr>
        <p:xfrm>
          <a:off x="428604" y="1719266"/>
          <a:ext cx="6048671" cy="6548871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68764"/>
                <a:gridCol w="1439692"/>
                <a:gridCol w="2205632"/>
                <a:gridCol w="817542"/>
                <a:gridCol w="1217041"/>
              </a:tblGrid>
              <a:tr h="570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ФИО учителя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Название курсов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Сроки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Место проведения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  <a:tr h="1141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 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Магомедова М. Г.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Преподавание русской литературы в новых социокультурных условиях.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Сент.-дек.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УСОШ №2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  <a:tr h="1551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err="1" smtClean="0">
                          <a:effectLst/>
                        </a:rPr>
                        <a:t>Дахадаева</a:t>
                      </a:r>
                      <a:r>
                        <a:rPr lang="ru-RU" sz="1500" baseline="0" dirty="0" smtClean="0">
                          <a:effectLst/>
                        </a:rPr>
                        <a:t> С.М.</a:t>
                      </a:r>
                      <a:endParaRPr lang="ru-RU" sz="15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Гаджиева А.А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Организация инновационной и опытно-экспериментальной работы в </a:t>
                      </a:r>
                      <a:r>
                        <a:rPr lang="ru-RU" sz="1500" dirty="0" err="1" smtClean="0">
                          <a:effectLst/>
                        </a:rPr>
                        <a:t>образов.учреждении</a:t>
                      </a:r>
                      <a:endParaRPr lang="ru-RU" sz="15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В </a:t>
                      </a:r>
                      <a:r>
                        <a:rPr lang="ru-RU" sz="1500" dirty="0" err="1" smtClean="0">
                          <a:effectLst/>
                        </a:rPr>
                        <a:t>теч</a:t>
                      </a:r>
                      <a:r>
                        <a:rPr lang="ru-RU" sz="1500" dirty="0" smtClean="0">
                          <a:effectLst/>
                        </a:rPr>
                        <a:t>. Года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УСОШ №2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  <a:tr h="1141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Магомедова </a:t>
                      </a:r>
                      <a:r>
                        <a:rPr lang="ru-RU" sz="1500" dirty="0" smtClean="0">
                          <a:effectLst/>
                        </a:rPr>
                        <a:t> </a:t>
                      </a:r>
                      <a:endParaRPr lang="ru-RU" sz="15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Гамзатова </a:t>
                      </a:r>
                      <a:r>
                        <a:rPr lang="ru-RU" sz="1500" dirty="0">
                          <a:effectLst/>
                        </a:rPr>
                        <a:t>Х.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Гусейнова</a:t>
                      </a:r>
                      <a:r>
                        <a:rPr lang="ru-RU" sz="1500" baseline="0" dirty="0" smtClean="0">
                          <a:effectLst/>
                        </a:rPr>
                        <a:t> С.Г</a:t>
                      </a:r>
                      <a:endParaRPr lang="ru-RU" sz="1500" b="0" i="1" dirty="0">
                        <a:effectLst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Внешняя оценка качества образования по русскому языку.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В </a:t>
                      </a:r>
                      <a:r>
                        <a:rPr lang="ru-RU" sz="1500" dirty="0" err="1" smtClean="0">
                          <a:effectLst/>
                        </a:rPr>
                        <a:t>теч</a:t>
                      </a:r>
                      <a:r>
                        <a:rPr lang="ru-RU" sz="1500" dirty="0" smtClean="0">
                          <a:effectLst/>
                        </a:rPr>
                        <a:t>. Года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УСОШ №2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  <a:tr h="9509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Дахадаева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smtClean="0">
                          <a:effectLst/>
                        </a:rPr>
                        <a:t> С    Гамзатова </a:t>
                      </a:r>
                      <a:r>
                        <a:rPr lang="ru-RU" sz="1500" dirty="0">
                          <a:effectLst/>
                        </a:rPr>
                        <a:t>Х</a:t>
                      </a:r>
                      <a:r>
                        <a:rPr lang="ru-RU" sz="1500" dirty="0" smtClean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Гаджиева А.А 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Проектная деятельность учащихся на уроках литературы.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В </a:t>
                      </a:r>
                      <a:r>
                        <a:rPr lang="ru-RU" sz="1500" dirty="0" err="1" smtClean="0">
                          <a:effectLst/>
                        </a:rPr>
                        <a:t>теч</a:t>
                      </a:r>
                      <a:r>
                        <a:rPr lang="ru-RU" sz="1500" dirty="0" smtClean="0">
                          <a:effectLst/>
                        </a:rPr>
                        <a:t>.</a:t>
                      </a:r>
                      <a:r>
                        <a:rPr lang="ru-RU" sz="1500" baseline="0" dirty="0" smtClean="0">
                          <a:effectLst/>
                        </a:rPr>
                        <a:t> </a:t>
                      </a:r>
                      <a:r>
                        <a:rPr lang="ru-RU" sz="1500" dirty="0" smtClean="0">
                          <a:effectLst/>
                        </a:rPr>
                        <a:t>Года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УСОШ №2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  <a:tr h="1141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 err="1" smtClean="0">
                          <a:effectLst/>
                        </a:rPr>
                        <a:t>Дахадаева</a:t>
                      </a:r>
                      <a:r>
                        <a:rPr lang="ru-RU" sz="1500" dirty="0" smtClean="0">
                          <a:effectLst/>
                        </a:rPr>
                        <a:t>    </a:t>
                      </a:r>
                      <a:r>
                        <a:rPr lang="ru-RU" sz="1500" dirty="0">
                          <a:effectLst/>
                        </a:rPr>
                        <a:t>С. М. </a:t>
                      </a:r>
                      <a:endParaRPr lang="ru-RU" sz="15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Методические основы работы с интерактивной доской для учителя-предметника.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В </a:t>
                      </a:r>
                      <a:r>
                        <a:rPr lang="ru-RU" sz="1500" dirty="0" err="1" smtClean="0">
                          <a:effectLst/>
                        </a:rPr>
                        <a:t>теч</a:t>
                      </a:r>
                      <a:r>
                        <a:rPr lang="ru-RU" sz="1500" dirty="0" smtClean="0">
                          <a:effectLst/>
                        </a:rPr>
                        <a:t>. Года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УСОШ №2</a:t>
                      </a:r>
                      <a:endParaRPr lang="ru-RU" sz="1500" b="0" i="1" dirty="0">
                        <a:effectLst/>
                        <a:latin typeface="Calibri"/>
                      </a:endParaRPr>
                    </a:p>
                  </a:txBody>
                  <a:tcPr marL="50646" marR="506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1418596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57240" y="4311852"/>
            <a:ext cx="168507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35653" y="2047111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 </a:t>
            </a:r>
            <a:endParaRPr lang="ru-RU" b="1" i="1" dirty="0"/>
          </a:p>
          <a:p>
            <a:pPr algn="ctr"/>
            <a:r>
              <a:rPr lang="ru-RU" sz="1600" b="1" i="1" dirty="0">
                <a:latin typeface="Monotype Corsiva" pitchFamily="66" charset="0"/>
              </a:rPr>
              <a:t>«СОГЛАСОВАНО»                                                                              </a:t>
            </a:r>
          </a:p>
          <a:p>
            <a:pPr algn="ctr"/>
            <a:r>
              <a:rPr lang="ru-RU" sz="1600" b="1" i="1" dirty="0">
                <a:latin typeface="Monotype Corsiva" pitchFamily="66" charset="0"/>
              </a:rPr>
              <a:t>Протокол заседания ШМО учителей </a:t>
            </a:r>
          </a:p>
          <a:p>
            <a:pPr algn="ctr"/>
            <a:r>
              <a:rPr lang="ru-RU" sz="1600" b="1" i="1" dirty="0">
                <a:latin typeface="Monotype Corsiva" pitchFamily="66" charset="0"/>
              </a:rPr>
              <a:t>русского языка и литературы</a:t>
            </a:r>
          </a:p>
          <a:p>
            <a:pPr algn="ctr"/>
            <a:r>
              <a:rPr lang="ru-RU" sz="1600" b="1" i="1" dirty="0">
                <a:latin typeface="Monotype Corsiva" pitchFamily="66" charset="0"/>
              </a:rPr>
              <a:t>от </a:t>
            </a:r>
            <a:r>
              <a:rPr lang="ru-RU" sz="1600" b="1" i="1" dirty="0" smtClean="0">
                <a:latin typeface="Monotype Corsiva" pitchFamily="66" charset="0"/>
              </a:rPr>
              <a:t>«_»_______2017г. №</a:t>
            </a:r>
            <a:r>
              <a:rPr lang="ru-RU" sz="1600" b="1" i="1" dirty="0">
                <a:latin typeface="Monotype Corsiva" pitchFamily="66" charset="0"/>
              </a:rPr>
              <a:t>____.   </a:t>
            </a:r>
            <a:r>
              <a:rPr lang="ru-RU" b="1" i="1" dirty="0"/>
              <a:t>              </a:t>
            </a:r>
            <a:r>
              <a:rPr lang="ru-RU" b="1" i="1" dirty="0" smtClean="0"/>
              <a:t>         </a:t>
            </a:r>
            <a:endParaRPr lang="ru-RU" b="1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04" y="3857620"/>
            <a:ext cx="6120680" cy="427243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649844"/>
            <a:ext cx="6858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latin typeface="Monotype Corsiva" pitchFamily="66" charset="0"/>
              </a:rPr>
              <a:t>МКОУ «</a:t>
            </a:r>
            <a:r>
              <a:rPr lang="ru-RU" sz="1600" b="1" i="1" dirty="0" err="1">
                <a:latin typeface="Monotype Corsiva" pitchFamily="66" charset="0"/>
              </a:rPr>
              <a:t>Унцукульская</a:t>
            </a:r>
            <a:r>
              <a:rPr lang="ru-RU" sz="1600" b="1" i="1" dirty="0">
                <a:latin typeface="Monotype Corsiva" pitchFamily="66" charset="0"/>
              </a:rPr>
              <a:t> средняя общеобразовательная школа №2 им. </a:t>
            </a:r>
            <a:r>
              <a:rPr lang="ru-RU" sz="1600" b="1" i="1" dirty="0" smtClean="0">
                <a:latin typeface="Monotype Corsiva" pitchFamily="66" charset="0"/>
              </a:rPr>
              <a:t>Алиева З.Г.</a:t>
            </a:r>
          </a:p>
          <a:p>
            <a:endParaRPr lang="ru-RU" sz="1600" b="1" i="1" dirty="0" smtClean="0">
              <a:latin typeface="Monotype Corsiva" pitchFamily="66" charset="0"/>
            </a:endParaRPr>
          </a:p>
          <a:p>
            <a:r>
              <a:rPr lang="ru-RU" sz="1600" b="1" i="1" dirty="0">
                <a:latin typeface="Monotype Corsiva" pitchFamily="66" charset="0"/>
              </a:rPr>
              <a:t/>
            </a:r>
            <a:br>
              <a:rPr lang="ru-RU" sz="1600" b="1" i="1" dirty="0">
                <a:latin typeface="Monotype Corsiva" pitchFamily="66" charset="0"/>
              </a:rPr>
            </a:br>
            <a:r>
              <a:rPr lang="ru-RU" sz="1600" b="1" i="1" dirty="0">
                <a:latin typeface="Monotype Corsiva" pitchFamily="66" charset="0"/>
              </a:rPr>
              <a:t>           «Согласовано»                                                                               </a:t>
            </a:r>
            <a:r>
              <a:rPr lang="ru-RU" sz="1600" b="1" i="1" dirty="0" smtClean="0">
                <a:latin typeface="Monotype Corsiva" pitchFamily="66" charset="0"/>
              </a:rPr>
              <a:t>  «</a:t>
            </a:r>
            <a:r>
              <a:rPr lang="ru-RU" sz="1600" b="1" i="1" dirty="0">
                <a:latin typeface="Monotype Corsiva" pitchFamily="66" charset="0"/>
              </a:rPr>
              <a:t>Утверждаю»</a:t>
            </a:r>
            <a:br>
              <a:rPr lang="ru-RU" sz="1600" b="1" i="1" dirty="0">
                <a:latin typeface="Monotype Corsiva" pitchFamily="66" charset="0"/>
              </a:rPr>
            </a:br>
            <a:r>
              <a:rPr lang="ru-RU" sz="1600" b="1" i="1" dirty="0">
                <a:latin typeface="Monotype Corsiva" pitchFamily="66" charset="0"/>
              </a:rPr>
              <a:t>     Зам директора по </a:t>
            </a:r>
            <a:r>
              <a:rPr lang="ru-RU" sz="1600" b="1" i="1" dirty="0" smtClean="0">
                <a:latin typeface="Monotype Corsiva" pitchFamily="66" charset="0"/>
              </a:rPr>
              <a:t>УВР                                                             Директор  УСОШ</a:t>
            </a:r>
            <a:r>
              <a:rPr lang="ru-RU" sz="1600" b="1" i="1" dirty="0">
                <a:latin typeface="Monotype Corsiva" pitchFamily="66" charset="0"/>
              </a:rPr>
              <a:t>№2</a:t>
            </a:r>
            <a:br>
              <a:rPr lang="ru-RU" sz="1600" b="1" i="1" dirty="0">
                <a:latin typeface="Monotype Corsiva" pitchFamily="66" charset="0"/>
              </a:rPr>
            </a:br>
            <a:r>
              <a:rPr lang="ru-RU" sz="1600" b="1" i="1" dirty="0">
                <a:latin typeface="Monotype Corsiva" pitchFamily="66" charset="0"/>
              </a:rPr>
              <a:t>     </a:t>
            </a:r>
            <a:r>
              <a:rPr lang="ru-RU" sz="1600" b="1" i="1" dirty="0" smtClean="0">
                <a:latin typeface="Monotype Corsiva" pitchFamily="66" charset="0"/>
              </a:rPr>
              <a:t>_____Магомедова М.Г                                                                ________</a:t>
            </a:r>
            <a:r>
              <a:rPr lang="ru-RU" sz="1600" b="1" i="1" dirty="0">
                <a:latin typeface="Monotype Corsiva" pitchFamily="66" charset="0"/>
              </a:rPr>
              <a:t>Алиев А.Г.</a:t>
            </a:r>
            <a:br>
              <a:rPr lang="ru-RU" sz="1600" b="1" i="1" dirty="0">
                <a:latin typeface="Monotype Corsiva" pitchFamily="66" charset="0"/>
              </a:rPr>
            </a:br>
            <a:r>
              <a:rPr lang="ru-RU" sz="1600" b="1" i="1" dirty="0">
                <a:latin typeface="Monotype Corsiva" pitchFamily="66" charset="0"/>
              </a:rPr>
              <a:t>   «___»_______</a:t>
            </a:r>
            <a:r>
              <a:rPr lang="ru-RU" sz="1600" b="1" i="1" dirty="0" smtClean="0">
                <a:latin typeface="Monotype Corsiva" pitchFamily="66" charset="0"/>
              </a:rPr>
              <a:t>2017 г..                                                                </a:t>
            </a:r>
            <a:r>
              <a:rPr lang="ru-RU" sz="1600" b="1" i="1" dirty="0">
                <a:latin typeface="Monotype Corsiva" pitchFamily="66" charset="0"/>
              </a:rPr>
              <a:t>«_____»_______</a:t>
            </a:r>
            <a:r>
              <a:rPr lang="ru-RU" sz="1600" b="1" i="1" dirty="0" smtClean="0">
                <a:latin typeface="Monotype Corsiva" pitchFamily="66" charset="0"/>
              </a:rPr>
              <a:t>2017г.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92528472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312" y="857224"/>
            <a:ext cx="6192688" cy="165618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План заседаний ШМО учителей русского языка и литературы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60" y="3862382"/>
            <a:ext cx="5000660" cy="400052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42" y="3071802"/>
            <a:ext cx="2520280" cy="1428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758910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4736709"/>
              </p:ext>
            </p:extLst>
          </p:nvPr>
        </p:nvGraphicFramePr>
        <p:xfrm>
          <a:off x="285728" y="1214413"/>
          <a:ext cx="6215106" cy="75895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4445"/>
                <a:gridCol w="3324677"/>
                <a:gridCol w="1675984"/>
              </a:tblGrid>
              <a:tr h="85632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Время</a:t>
                      </a:r>
                      <a:r>
                        <a:rPr lang="ru-RU" sz="1800" baseline="0" dirty="0" smtClean="0"/>
                        <a:t> проведения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Ответствен.</a:t>
                      </a:r>
                      <a:endParaRPr lang="ru-RU" sz="1800" b="0" i="1" dirty="0"/>
                    </a:p>
                  </a:txBody>
                  <a:tcPr/>
                </a:tc>
              </a:tr>
              <a:tr h="600172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Сентябрь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/>
                        <a:t>Круглый стол на тему «Совершенствование</a:t>
                      </a:r>
                      <a:r>
                        <a:rPr lang="ru-RU" sz="1800" baseline="0" dirty="0" smtClean="0"/>
                        <a:t> мастерства учителя через посещения курсов повышения профессиональной квалификации»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/>
                        <a:t>Обзор курсов повышения квалификации.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/>
                        <a:t>Работа по подготовке к ЕГЭ и ОГЭ по русскому языку: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-ознакомление с нормативно-правовыми документами, регламентирующими проведение государственной (итоговой) аттестации выпускников в форме и по материалам ЕГЭ,ОГЭ;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-содержание и структура ЕГЭ (в 11 и 9 классах);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-обеспечение различного рода обучающими и информационными методическими пособиями.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Гаджиева А. А.</a:t>
                      </a:r>
                    </a:p>
                    <a:p>
                      <a:r>
                        <a:rPr lang="ru-RU" sz="1800" baseline="0" dirty="0" smtClean="0"/>
                        <a:t>Магомедова М.Г.</a:t>
                      </a:r>
                    </a:p>
                    <a:p>
                      <a:r>
                        <a:rPr lang="ru-RU" sz="1800" baseline="0" dirty="0" smtClean="0"/>
                        <a:t>Дахадаева С.М.</a:t>
                      </a:r>
                    </a:p>
                    <a:p>
                      <a:r>
                        <a:rPr lang="ru-RU" sz="1800" baseline="0" dirty="0" smtClean="0"/>
                        <a:t>Гамзатова Х.А</a:t>
                      </a:r>
                    </a:p>
                    <a:p>
                      <a:endParaRPr lang="ru-RU" sz="1800" baseline="0" dirty="0" smtClean="0"/>
                    </a:p>
                    <a:p>
                      <a:r>
                        <a:rPr lang="ru-RU" sz="1800" baseline="0" dirty="0" smtClean="0"/>
                        <a:t>Учителя русского языка и литературы</a:t>
                      </a:r>
                      <a:endParaRPr lang="ru-RU" sz="1800" b="0" i="1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7124626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77128623"/>
              </p:ext>
            </p:extLst>
          </p:nvPr>
        </p:nvGraphicFramePr>
        <p:xfrm>
          <a:off x="500042" y="1252115"/>
          <a:ext cx="5929354" cy="67665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26762"/>
                <a:gridCol w="3203215"/>
                <a:gridCol w="1499377"/>
              </a:tblGrid>
              <a:tr h="80812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Время проведения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Ответственный</a:t>
                      </a:r>
                      <a:endParaRPr lang="ru-RU" sz="1800" b="0" i="1" dirty="0"/>
                    </a:p>
                  </a:txBody>
                  <a:tcPr/>
                </a:tc>
              </a:tr>
              <a:tr h="571038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Октябрь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/>
                        <a:t>Утверждения методических материалов школьного этапа Всероссийской олимпиады школьников по русскому языку и литературы 5-11 классы.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/>
                        <a:t>Подготовка к участию в методической неделе на тему «Повышение учебной мотивации школьников как средство повышения эффективности учебно-воспитательного процесса»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/>
                        <a:t>Рекомендации по подготовке к конкурсу «Языкознание для всех».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Учителя русского языка и литературы.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Дахадаева С.М.</a:t>
                      </a:r>
                      <a:endParaRPr lang="ru-RU" sz="18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3688000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03059309"/>
              </p:ext>
            </p:extLst>
          </p:nvPr>
        </p:nvGraphicFramePr>
        <p:xfrm>
          <a:off x="404666" y="1142976"/>
          <a:ext cx="5904657" cy="700092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656184"/>
                <a:gridCol w="2592288"/>
                <a:gridCol w="1656185"/>
              </a:tblGrid>
              <a:tr h="100608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</a:t>
                      </a:r>
                      <a:r>
                        <a:rPr lang="ru-RU" sz="1900" dirty="0" err="1" smtClean="0"/>
                        <a:t>проведе</a:t>
                      </a:r>
                      <a:endParaRPr lang="ru-RU" sz="1900" dirty="0" smtClean="0"/>
                    </a:p>
                    <a:p>
                      <a:r>
                        <a:rPr lang="ru-RU" sz="1900" dirty="0" err="1" smtClean="0"/>
                        <a:t>ния</a:t>
                      </a:r>
                      <a:r>
                        <a:rPr lang="ru-RU" sz="1900" dirty="0" smtClean="0"/>
                        <a:t> 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Ответственный</a:t>
                      </a:r>
                      <a:endParaRPr lang="ru-RU" sz="1900" b="0" i="1" dirty="0"/>
                    </a:p>
                  </a:txBody>
                  <a:tcPr/>
                </a:tc>
              </a:tr>
              <a:tr h="599483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Ноябрь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Формирование универсальных учебных действий</a:t>
                      </a:r>
                      <a:r>
                        <a:rPr lang="ru-RU" sz="1900" baseline="0" dirty="0" smtClean="0"/>
                        <a:t> на уроках русского языка.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Подготовка учащихся к республиканскому туру Всероссийской олимпиады школьников по русскому языку и литературе 9-11 классы.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Организация и проведение Всероссийского конкурса по русскому языку.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Учителя</a:t>
                      </a:r>
                      <a:r>
                        <a:rPr lang="ru-RU" sz="1900" baseline="0" dirty="0" smtClean="0"/>
                        <a:t> русского языка и литературы.</a:t>
                      </a:r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aseline="0" dirty="0" smtClean="0"/>
                    </a:p>
                    <a:p>
                      <a:endParaRPr lang="ru-RU" sz="19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1613929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24121432"/>
              </p:ext>
            </p:extLst>
          </p:nvPr>
        </p:nvGraphicFramePr>
        <p:xfrm>
          <a:off x="332656" y="963353"/>
          <a:ext cx="6192685" cy="7147992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49685"/>
                <a:gridCol w="3096342"/>
                <a:gridCol w="1746658"/>
              </a:tblGrid>
              <a:tr h="92123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проведения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Ответственный</a:t>
                      </a:r>
                      <a:endParaRPr lang="ru-RU" sz="1900" b="0" i="1" dirty="0"/>
                    </a:p>
                  </a:txBody>
                  <a:tcPr/>
                </a:tc>
              </a:tr>
              <a:tr h="6187872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Декабрь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Особенности преподавания предметов филологического цикла в условиях</a:t>
                      </a:r>
                      <a:r>
                        <a:rPr lang="ru-RU" sz="1900" baseline="0" dirty="0" smtClean="0"/>
                        <a:t> внедрения новых гос. образовательных стандартов.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Анализ выполнения практической и теоретической части программ по предметам за 1 полугодие.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Организация подготовки к ЕГЭ (выступления учителей).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Разработка мониторинга по теме «Одаренные дети».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Работа групп «Репетитор»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Учителя русского языка и литературы.</a:t>
                      </a:r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smtClean="0"/>
                        <a:t>Гамзатова Х.А.</a:t>
                      </a:r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smtClean="0"/>
                        <a:t>Дахадаева С.М.</a:t>
                      </a:r>
                    </a:p>
                    <a:p>
                      <a:endParaRPr lang="ru-RU" sz="19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4646616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8168029"/>
              </p:ext>
            </p:extLst>
          </p:nvPr>
        </p:nvGraphicFramePr>
        <p:xfrm>
          <a:off x="428604" y="714348"/>
          <a:ext cx="6024731" cy="77114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02645"/>
                <a:gridCol w="3060092"/>
                <a:gridCol w="1661994"/>
              </a:tblGrid>
              <a:tr h="842313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проведения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Ответственный</a:t>
                      </a:r>
                      <a:endParaRPr lang="ru-RU" sz="1900" b="0" i="1" dirty="0"/>
                    </a:p>
                  </a:txBody>
                  <a:tcPr/>
                </a:tc>
              </a:tr>
              <a:tr h="5922928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Январь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Разработка</a:t>
                      </a:r>
                      <a:r>
                        <a:rPr lang="ru-RU" sz="1900" baseline="0" dirty="0" smtClean="0"/>
                        <a:t> плана предметной недели учителей русского языка и литературы «И мы сохраним тебя, русская речь!»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baseline="0" dirty="0" smtClean="0"/>
                        <a:t>-определения целей тематической недели, темы;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baseline="0" dirty="0" smtClean="0"/>
                        <a:t>-выставка творческих  работ учащихся;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baseline="0" dirty="0" smtClean="0"/>
                        <a:t>-конкурс чтецов и других мероприятий;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.Доклад на тему: «Подготовка учащихся к ЕГЭ: технология работы с тестовыми и текстовыми заданиями».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Подготовка к районному семинару  «Наша новая школа в действии»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Дахадаева С.М.</a:t>
                      </a:r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smtClean="0"/>
                        <a:t>Дахадаева С.М.</a:t>
                      </a:r>
                      <a:endParaRPr lang="ru-RU" sz="19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2710905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3389644"/>
              </p:ext>
            </p:extLst>
          </p:nvPr>
        </p:nvGraphicFramePr>
        <p:xfrm>
          <a:off x="404664" y="1571605"/>
          <a:ext cx="6048672" cy="6456735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18300"/>
                <a:gridCol w="3024336"/>
                <a:gridCol w="1706036"/>
              </a:tblGrid>
              <a:tr h="115321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проведения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Ответственный</a:t>
                      </a:r>
                      <a:endParaRPr lang="ru-RU" sz="1900" b="0" i="1" dirty="0"/>
                    </a:p>
                  </a:txBody>
                  <a:tcPr/>
                </a:tc>
              </a:tr>
              <a:tr h="5276205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Февраль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  Участие в </a:t>
                      </a:r>
                      <a:r>
                        <a:rPr lang="ru-RU" sz="1900" baseline="0" dirty="0" smtClean="0"/>
                        <a:t> семинаре  «Наша школа в действии».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sz="19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 Анализ участия в  семинаре «Наша новая школа».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sz="19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baseline="0" dirty="0" smtClean="0"/>
                        <a:t>  Мастер-класс   «Формы и методы организации подготовки учащихся к ЕГЭ».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sz="19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Духовно-нравственное воспитание на уроках гуманитарного цикла.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err="1" smtClean="0"/>
                        <a:t>Дахадаева</a:t>
                      </a:r>
                      <a:r>
                        <a:rPr lang="ru-RU" sz="1900" dirty="0" smtClean="0"/>
                        <a:t> С.М.</a:t>
                      </a:r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smtClean="0"/>
                        <a:t>Учителя</a:t>
                      </a:r>
                      <a:r>
                        <a:rPr lang="ru-RU" sz="1900" baseline="0" dirty="0" smtClean="0"/>
                        <a:t> русского языка и литературы.</a:t>
                      </a:r>
                      <a:endParaRPr lang="ru-RU" sz="1900" b="0" i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4497128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3393269"/>
              </p:ext>
            </p:extLst>
          </p:nvPr>
        </p:nvGraphicFramePr>
        <p:xfrm>
          <a:off x="428604" y="1071538"/>
          <a:ext cx="6072230" cy="71323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06683"/>
                <a:gridCol w="3151411"/>
                <a:gridCol w="1614136"/>
              </a:tblGrid>
              <a:tr h="902343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проведения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Ответственный</a:t>
                      </a:r>
                      <a:endParaRPr lang="ru-RU" sz="1900" b="0" i="1" dirty="0"/>
                    </a:p>
                  </a:txBody>
                  <a:tcPr/>
                </a:tc>
              </a:tr>
              <a:tr h="580077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Март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900" dirty="0" smtClean="0"/>
                        <a:t>Проведение школьной методической недели учителей русского языка и литературы по общешкольному</a:t>
                      </a:r>
                      <a:r>
                        <a:rPr lang="ru-RU" sz="1900" baseline="0" dirty="0" smtClean="0"/>
                        <a:t> плану: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baseline="0" dirty="0" smtClean="0"/>
                        <a:t>-распространение передового педагогического опыта при подготовке и проведении методической недели;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baseline="0" dirty="0" smtClean="0"/>
                        <a:t>-изучение новинок художественной, специальной и педагогической литературы по данной теме;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900" dirty="0" smtClean="0"/>
                        <a:t> 2.</a:t>
                      </a:r>
                      <a:r>
                        <a:rPr lang="ru-RU" sz="1900" baseline="0" dirty="0" smtClean="0"/>
                        <a:t>  Обсуждение открытых уроков Дахадаевой С.М. и Гаджиевой А.А. Гусейновой С.на методической неделе и открытого мероприятия Гамзатовой Х.А.</a:t>
                      </a:r>
                      <a:endParaRPr lang="ru-RU" sz="1900" b="0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Учителя русского языка и литературы</a:t>
                      </a:r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endParaRPr lang="ru-RU" sz="1900" dirty="0" smtClean="0"/>
                    </a:p>
                    <a:p>
                      <a:r>
                        <a:rPr lang="ru-RU" sz="1900" dirty="0" smtClean="0"/>
                        <a:t>Учителя русского языка и литературы</a:t>
                      </a:r>
                      <a:endParaRPr lang="ru-RU" sz="19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030020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94813921"/>
              </p:ext>
            </p:extLst>
          </p:nvPr>
        </p:nvGraphicFramePr>
        <p:xfrm>
          <a:off x="500042" y="928661"/>
          <a:ext cx="5929354" cy="76352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189248"/>
                <a:gridCol w="3196101"/>
                <a:gridCol w="1544005"/>
              </a:tblGrid>
              <a:tr h="89723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Время проведения 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     Мероприятия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Ответствен </a:t>
                      </a:r>
                      <a:r>
                        <a:rPr lang="ru-RU" sz="1900" dirty="0" err="1" smtClean="0"/>
                        <a:t>ные</a:t>
                      </a:r>
                      <a:endParaRPr lang="ru-RU" sz="1900" b="0" i="1" dirty="0"/>
                    </a:p>
                  </a:txBody>
                  <a:tcPr/>
                </a:tc>
              </a:tr>
              <a:tr h="623793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Апрель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dirty="0" smtClean="0"/>
                        <a:t>1.Проведение пробных </a:t>
                      </a:r>
                      <a:r>
                        <a:rPr lang="ru-RU" sz="1800" baseline="0" dirty="0" smtClean="0"/>
                        <a:t> ОГЭ</a:t>
                      </a:r>
                      <a:r>
                        <a:rPr lang="ru-RU" sz="1800" dirty="0" smtClean="0"/>
                        <a:t> по русскому языку в 9-х</a:t>
                      </a:r>
                      <a:r>
                        <a:rPr lang="ru-RU" sz="1800" baseline="0" dirty="0" smtClean="0"/>
                        <a:t> и ЕГЭ в 11-ом кл. по русскому языку.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baseline="0" dirty="0" smtClean="0"/>
                        <a:t>2.Круглый стол  «Готовимся к экзаменам»: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baseline="0" dirty="0" smtClean="0"/>
                        <a:t>-корректировка тематических планов, подготовка общего плана проведения повторения;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baseline="0" dirty="0" smtClean="0"/>
                        <a:t>-разработка  рекомендаций по психологической подготовке  выпускников и их родителей к ОГЭ и ЕГЭ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baseline="0" dirty="0" smtClean="0"/>
                        <a:t>-изучение изменений в нормативных документах и других материалов по организации и проведению ОГЭ и ЕГЭ.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baseline="0" dirty="0" smtClean="0"/>
                        <a:t>3. Отчет учителей по теме самообразования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Дахадаева</a:t>
                      </a:r>
                      <a:r>
                        <a:rPr lang="ru-RU" sz="1800" baseline="0" dirty="0" smtClean="0"/>
                        <a:t> С.М.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Гаджиева</a:t>
                      </a:r>
                      <a:r>
                        <a:rPr lang="ru-RU" sz="1800" baseline="0" dirty="0" smtClean="0"/>
                        <a:t> А.А</a:t>
                      </a:r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Учителя русского языка и литературы.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Учителя русского языка и литературы</a:t>
                      </a:r>
                      <a:endParaRPr lang="ru-RU" sz="18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0230004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63658518"/>
              </p:ext>
            </p:extLst>
          </p:nvPr>
        </p:nvGraphicFramePr>
        <p:xfrm>
          <a:off x="327513" y="1428727"/>
          <a:ext cx="6341847" cy="7040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14773"/>
                <a:gridCol w="3325603"/>
                <a:gridCol w="1701471"/>
              </a:tblGrid>
              <a:tr h="8549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Время проведения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Ответствен</a:t>
                      </a:r>
                      <a:endParaRPr lang="ru-RU" sz="1800" b="0" i="1" dirty="0"/>
                    </a:p>
                  </a:txBody>
                  <a:tcPr/>
                </a:tc>
              </a:tr>
              <a:tr h="593332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Май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1.Анализ пробных ОГЭ и ЕГЭ</a:t>
                      </a:r>
                      <a:r>
                        <a:rPr lang="ru-RU" sz="1800" baseline="0" dirty="0" smtClean="0"/>
                        <a:t> по русскому языку в 9-х и 11-х классах.</a:t>
                      </a:r>
                    </a:p>
                    <a:p>
                      <a:r>
                        <a:rPr lang="ru-RU" sz="1800" baseline="0" dirty="0" smtClean="0"/>
                        <a:t>2.Разработка материалов к государственной (итоговой) аттестации учащихся 9,11 кл.</a:t>
                      </a:r>
                    </a:p>
                    <a:p>
                      <a:r>
                        <a:rPr lang="ru-RU" sz="1800" baseline="0" dirty="0" smtClean="0"/>
                        <a:t>3.Анализ работы МО учителей русского языка и литературы по реализации методической темы (выявление основных приоритетных направлений, проблем).</a:t>
                      </a:r>
                    </a:p>
                    <a:p>
                      <a:r>
                        <a:rPr lang="ru-RU" sz="1800" baseline="0" dirty="0" smtClean="0"/>
                        <a:t>4. Самоанализ деятельности членов МО за 2016-20167уч. год.</a:t>
                      </a:r>
                    </a:p>
                    <a:p>
                      <a:r>
                        <a:rPr lang="ru-RU" sz="1800" baseline="0" dirty="0" smtClean="0"/>
                        <a:t>5.Определение основных направлений деятельности МО, целей, задач на след. год.</a:t>
                      </a:r>
                    </a:p>
                    <a:p>
                      <a:r>
                        <a:rPr lang="ru-RU" sz="1800" baseline="0" dirty="0" smtClean="0"/>
                        <a:t>5.Анализ творческих работ учащихся, представленных на районные, региональные, Всероссийские конкурсы.</a:t>
                      </a:r>
                      <a:endParaRPr lang="ru-RU" sz="1800" b="0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Учителя русского языка и литературы.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Учителя русского языка и литературы.</a:t>
                      </a:r>
                      <a:endParaRPr lang="ru-RU" sz="18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6846374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8" y="1142976"/>
            <a:ext cx="5328592" cy="1232633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/>
              <a:t>Положение о ШМО учителей русского языка и литературы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66" y="2786050"/>
            <a:ext cx="6172200" cy="5994400"/>
          </a:xfrm>
        </p:spPr>
        <p:txBody>
          <a:bodyPr>
            <a:noAutofit/>
          </a:bodyPr>
          <a:lstStyle/>
          <a:p>
            <a:r>
              <a:rPr lang="ru-RU" sz="2000" b="1" i="1" dirty="0" smtClean="0"/>
              <a:t>Методическое объединение русского языка и литературы – структурное подразделение </a:t>
            </a:r>
            <a:r>
              <a:rPr lang="ru-RU" sz="2000" b="1" i="1" dirty="0" err="1" smtClean="0"/>
              <a:t>внутришкольной</a:t>
            </a:r>
            <a:r>
              <a:rPr lang="ru-RU" sz="2000" b="1" i="1" dirty="0" smtClean="0"/>
              <a:t> системы управления научно-методической системы службы школы, создается из состава преподавателей русского языка и литературы. Методическое объединение координирует научно-методическую и организационную работу учителей русского языка и литературы в разных возрастных ступенях. Работу МО организует руководитель МО. Вся деятельность МО осуществляется на основе педагогического анализа, планирования работы на текущий год. </a:t>
            </a:r>
            <a:endParaRPr lang="ru-RU" sz="2000" b="1" i="1" dirty="0"/>
          </a:p>
        </p:txBody>
      </p:sp>
    </p:spTree>
    <p:extLst>
      <p:ext uri="{BB962C8B-B14F-4D97-AF65-F5344CB8AC3E}">
        <p14:creationId xmlns="" xmlns:p14="http://schemas.microsoft.com/office/powerpoint/2010/main" val="130376390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664" y="3"/>
            <a:ext cx="6048672" cy="1115615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/>
              <a:t>План работы с одарёнными детьми</a:t>
            </a:r>
            <a:endParaRPr lang="ru-RU" sz="36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47123955"/>
              </p:ext>
            </p:extLst>
          </p:nvPr>
        </p:nvGraphicFramePr>
        <p:xfrm>
          <a:off x="285729" y="1310223"/>
          <a:ext cx="6215105" cy="70571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{284E427A-3D55-4303-BF80-6455036E1DE7}</a:tableStyleId>
              </a:tblPr>
              <a:tblGrid>
                <a:gridCol w="595498"/>
                <a:gridCol w="2665809"/>
                <a:gridCol w="1690476"/>
                <a:gridCol w="1263322"/>
              </a:tblGrid>
              <a:tr h="290705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№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Содержание работы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Сроки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Ответствен</a:t>
                      </a:r>
                      <a:endParaRPr lang="ru-RU" sz="1500" b="0" i="1" dirty="0" smtClean="0">
                        <a:effectLst/>
                      </a:endParaRPr>
                    </a:p>
                  </a:txBody>
                  <a:tcPr marL="62630" marR="62630" marT="0" marB="0"/>
                </a:tc>
              </a:tr>
              <a:tr h="1212976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1.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Подготовка к конкурсам, олимпиадам, конференциям, составление  плана работы с группой одаренных детей.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Сентябрь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 в течение года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Классные </a:t>
                      </a:r>
                      <a:r>
                        <a:rPr lang="ru-RU" sz="1500" dirty="0" smtClean="0">
                          <a:effectLst/>
                        </a:rPr>
                        <a:t>руководители</a:t>
                      </a:r>
                      <a:r>
                        <a:rPr lang="ru-RU" sz="1500" dirty="0">
                          <a:effectLst/>
                        </a:rPr>
                        <a:t>, </a:t>
                      </a:r>
                      <a:r>
                        <a:rPr lang="ru-RU" sz="1500" dirty="0" smtClean="0">
                          <a:effectLst/>
                        </a:rPr>
                        <a:t>учителя-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  <a:tr h="997440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2.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Подготовка и участие в научно-практической конференции.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Ноябрь – март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Апрель - ноябрь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Учителя - 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r>
                        <a:rPr lang="ru-RU" sz="1500" dirty="0" smtClean="0">
                          <a:effectLst/>
                        </a:rPr>
                        <a:t>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  <a:tr h="1324697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4.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Участие в олимпиадах по русскому языку и литературе на школьном и муниципальном уровне.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Сентябрь-декабрь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Учителя - 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  <a:tr h="1078543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5.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Участие в школьном интеллектуальном марафоне «Эрудит – </a:t>
                      </a:r>
                      <a:r>
                        <a:rPr lang="ru-RU" sz="1500" dirty="0" smtClean="0">
                          <a:effectLst/>
                        </a:rPr>
                        <a:t>2018».</a:t>
                      </a:r>
                      <a:endParaRPr lang="ru-RU" sz="1500" dirty="0">
                        <a:effectLst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Март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Учителя - 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  <a:tr h="832389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6.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Участие в конкурсах, объявляемых РУНО и  РДБ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В течение года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Учителя - 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  <a:tr h="1085879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7. 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Подготовка и участие в различных конкурсах, дистанционных и альтернативных олимпиадах.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>
                          <a:effectLst/>
                        </a:rPr>
                        <a:t>В течение года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Учителя-</a:t>
                      </a:r>
                      <a:r>
                        <a:rPr lang="ru-RU" sz="1500" dirty="0" err="1" smtClean="0">
                          <a:effectLst/>
                        </a:rPr>
                        <a:t>предметн</a:t>
                      </a:r>
                      <a:endParaRPr lang="ru-RU" sz="15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630" marR="626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798676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0" y="251521"/>
            <a:ext cx="648072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Организация внеклассной работы по предмету.</a:t>
            </a: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1704909"/>
              </p:ext>
            </p:extLst>
          </p:nvPr>
        </p:nvGraphicFramePr>
        <p:xfrm>
          <a:off x="214290" y="1785919"/>
          <a:ext cx="6408712" cy="69242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{18603FDC-E32A-4AB5-989C-0864C3EAD2B8}</a:tableStyleId>
              </a:tblPr>
              <a:tblGrid>
                <a:gridCol w="523290"/>
                <a:gridCol w="3194219"/>
                <a:gridCol w="1596476"/>
                <a:gridCol w="1094727"/>
              </a:tblGrid>
              <a:tr h="608343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Содержание работы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Ответственные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Сроки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668432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1.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Проведение школьной олимпиады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Учителя МО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Сент.-</a:t>
                      </a:r>
                      <a:r>
                        <a:rPr lang="ru-RU" sz="1800" dirty="0" err="1" smtClean="0">
                          <a:effectLst/>
                        </a:rPr>
                        <a:t>Окт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668432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2.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Участие в конкурсе 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Учителя МО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Ноябрь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719512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4.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Устный журнал для уч-ся 5 </a:t>
                      </a:r>
                      <a:r>
                        <a:rPr lang="ru-RU" sz="1800" dirty="0" smtClean="0">
                          <a:effectLst/>
                        </a:rPr>
                        <a:t>– 7 классов  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Гаджиева</a:t>
                      </a:r>
                      <a:r>
                        <a:rPr lang="ru-RU" sz="1800" baseline="0" dirty="0" smtClean="0">
                          <a:effectLst/>
                        </a:rPr>
                        <a:t> А.А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Май 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1048204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5.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Участие в районном поэтическом празднике «На поэтической волне»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Гамзатова Х.А.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Март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1023684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6.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Выпуск бюллетеней к юбилейным датам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Учителя-предметники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В </a:t>
                      </a:r>
                      <a:r>
                        <a:rPr lang="ru-RU" sz="1800" dirty="0" err="1" smtClean="0">
                          <a:effectLst/>
                        </a:rPr>
                        <a:t>теч</a:t>
                      </a:r>
                      <a:r>
                        <a:rPr lang="ru-RU" sz="1800" dirty="0" smtClean="0">
                          <a:effectLst/>
                        </a:rPr>
                        <a:t>. </a:t>
                      </a:r>
                      <a:r>
                        <a:rPr lang="ru-RU" sz="1800" dirty="0">
                          <a:effectLst/>
                        </a:rPr>
                        <a:t>года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1243092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7.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Участие в интеллектуальном марафоне «</a:t>
                      </a:r>
                      <a:r>
                        <a:rPr lang="ru-RU" sz="1800" dirty="0" smtClean="0">
                          <a:effectLst/>
                        </a:rPr>
                        <a:t>Эрудит-2018»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Учителя МО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Март 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  <a:tr h="878350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8.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Участие в конкурсе   «Языкознание для всех»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Учителя- </a:t>
                      </a:r>
                      <a:r>
                        <a:rPr lang="ru-RU" sz="1800" dirty="0" err="1" smtClean="0">
                          <a:effectLst/>
                        </a:rPr>
                        <a:t>предметн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Дек </a:t>
                      </a:r>
                      <a:endParaRPr lang="ru-RU" sz="18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11" marR="638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0346086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649" y="467544"/>
            <a:ext cx="6192688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План проведения Недели русского языка «И мы сохраним тебя, русская речь!» Март 2018 года.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80" y="2555777"/>
            <a:ext cx="5904656" cy="61926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r>
              <a:rPr lang="ru-RU" sz="2200" b="1" i="1" dirty="0"/>
              <a:t>Цель:  повышение интереса учащихся к изучению русского языка.</a:t>
            </a:r>
          </a:p>
          <a:p>
            <a:r>
              <a:rPr lang="ru-RU" sz="2200" b="1" i="1" dirty="0"/>
              <a:t>Задачи:</a:t>
            </a:r>
          </a:p>
          <a:p>
            <a:r>
              <a:rPr lang="ru-RU" sz="2200" b="1" i="1" dirty="0"/>
              <a:t>- расширить, углубить и дополнить языковые знания, умения и навыки, получаемые учащимися на уроках русского языка;</a:t>
            </a:r>
          </a:p>
          <a:p>
            <a:r>
              <a:rPr lang="ru-RU" sz="2200" b="1" i="1" dirty="0"/>
              <a:t>- научить учащихся самостоятельно работать с книгами, словарями, справочниками, подбирать материал на нужную тему;</a:t>
            </a:r>
          </a:p>
          <a:p>
            <a:r>
              <a:rPr lang="ru-RU" sz="2200" b="1" i="1" dirty="0"/>
              <a:t>- сформировать творческую активность учащихся;</a:t>
            </a:r>
          </a:p>
          <a:p>
            <a:r>
              <a:rPr lang="ru-RU" sz="2200" b="1" i="1" dirty="0"/>
              <a:t>- выявлять одаренных в лингвистическом отношении учащихся;</a:t>
            </a:r>
          </a:p>
          <a:p>
            <a:r>
              <a:rPr lang="ru-RU" sz="2200" b="1" i="1" dirty="0"/>
              <a:t>- воспитывать у слабоуспевающих учеников веру в свои силы, в возможность преодолеть отставание по русскому языку.</a:t>
            </a:r>
          </a:p>
        </p:txBody>
      </p:sp>
    </p:spTree>
    <p:extLst>
      <p:ext uri="{BB962C8B-B14F-4D97-AF65-F5344CB8AC3E}">
        <p14:creationId xmlns="" xmlns:p14="http://schemas.microsoft.com/office/powerpoint/2010/main" val="410624015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7250341"/>
              </p:ext>
            </p:extLst>
          </p:nvPr>
        </p:nvGraphicFramePr>
        <p:xfrm>
          <a:off x="332657" y="1214413"/>
          <a:ext cx="6160853" cy="7293421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470693"/>
                <a:gridCol w="2438884"/>
                <a:gridCol w="1470832"/>
                <a:gridCol w="1780444"/>
              </a:tblGrid>
              <a:tr h="50755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№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Мероприятие, класс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Учитель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Дата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75520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1.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Открытие Недели.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Понедельник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1034583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2.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Бюллетени о русских лингвистах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err="1" smtClean="0">
                          <a:effectLst/>
                        </a:rPr>
                        <a:t>Редкол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  <a:endParaRPr lang="ru-RU" sz="1900" dirty="0">
                        <a:effectLst/>
                      </a:endParaRP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 5-11 </a:t>
                      </a:r>
                      <a:r>
                        <a:rPr lang="ru-RU" sz="1900" dirty="0" err="1" smtClean="0">
                          <a:effectLst/>
                        </a:rPr>
                        <a:t>кл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 течение недели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618626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3.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Информационные часы 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Активисты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Вторник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780698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4.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Открытый </a:t>
                      </a:r>
                      <a:r>
                        <a:rPr lang="ru-RU" sz="1900" dirty="0" smtClean="0">
                          <a:effectLst/>
                        </a:rPr>
                        <a:t>урок-концерт</a:t>
                      </a:r>
                      <a:r>
                        <a:rPr lang="ru-RU" sz="1900" baseline="0" dirty="0" smtClean="0">
                          <a:effectLst/>
                        </a:rPr>
                        <a:t> </a:t>
                      </a:r>
                      <a:r>
                        <a:rPr lang="ru-RU" sz="1900" dirty="0" smtClean="0">
                          <a:effectLst/>
                        </a:rPr>
                        <a:t>в 9</a:t>
                      </a:r>
                      <a:r>
                        <a:rPr lang="ru-RU" sz="1900" baseline="0" dirty="0" smtClean="0">
                          <a:effectLst/>
                        </a:rPr>
                        <a:t> </a:t>
                      </a:r>
                      <a:r>
                        <a:rPr lang="ru-RU" sz="1900" dirty="0" smtClean="0">
                          <a:effectLst/>
                        </a:rPr>
                        <a:t>классе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Среда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1365557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5.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smtClean="0">
                          <a:effectLst/>
                        </a:rPr>
                        <a:t>Открытые уроки</a:t>
                      </a:r>
                      <a:r>
                        <a:rPr lang="ru-RU" sz="1900" baseline="0" dirty="0" smtClean="0">
                          <a:effectLst/>
                        </a:rPr>
                        <a:t> </a:t>
                      </a:r>
                      <a:r>
                        <a:rPr lang="ru-RU" sz="1900" dirty="0" smtClean="0">
                          <a:effectLst/>
                        </a:rPr>
                        <a:t>русской </a:t>
                      </a:r>
                      <a:r>
                        <a:rPr lang="ru-RU" sz="1900" dirty="0" err="1" smtClean="0">
                          <a:effectLst/>
                        </a:rPr>
                        <a:t>лит-ры</a:t>
                      </a:r>
                      <a:r>
                        <a:rPr lang="ru-RU" sz="1900" dirty="0" smtClean="0">
                          <a:effectLst/>
                        </a:rPr>
                        <a:t> </a:t>
                      </a:r>
                      <a:r>
                        <a:rPr lang="ru-RU" sz="1900" dirty="0">
                          <a:effectLst/>
                        </a:rPr>
                        <a:t>в </a:t>
                      </a:r>
                      <a:endParaRPr lang="ru-RU" sz="1900" dirty="0" smtClean="0">
                        <a:effectLst/>
                      </a:endParaRP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smtClean="0">
                          <a:effectLst/>
                        </a:rPr>
                        <a:t>5 </a:t>
                      </a:r>
                      <a:r>
                        <a:rPr lang="ru-RU" sz="1900" baseline="0" dirty="0" smtClean="0">
                          <a:effectLst/>
                        </a:rPr>
                        <a:t>б,7 б </a:t>
                      </a:r>
                      <a:r>
                        <a:rPr lang="ru-RU" sz="1900" dirty="0" err="1" smtClean="0">
                          <a:effectLst/>
                        </a:rPr>
                        <a:t>кл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baseline="0" dirty="0" smtClean="0">
                          <a:effectLst/>
                        </a:rPr>
                        <a:t>Гаджиева А.</a:t>
                      </a:r>
                      <a:r>
                        <a:rPr lang="ru-RU" sz="1900" dirty="0" smtClean="0">
                          <a:effectLst/>
                        </a:rPr>
                        <a:t>А.</a:t>
                      </a:r>
                      <a:endParaRPr lang="ru-RU" sz="1900" dirty="0">
                        <a:effectLst/>
                      </a:endParaRP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smtClean="0">
                          <a:effectLst/>
                        </a:rPr>
                        <a:t>Гусейнова</a:t>
                      </a:r>
                      <a:r>
                        <a:rPr lang="ru-RU" sz="1900" baseline="0" dirty="0" smtClean="0">
                          <a:effectLst/>
                        </a:rPr>
                        <a:t> С.Г</a:t>
                      </a:r>
                      <a:endParaRPr lang="ru-RU" sz="1900" b="0" i="1" dirty="0" smtClean="0">
                        <a:effectLst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Четверг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93697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6.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Открытый урок русского языка в </a:t>
                      </a:r>
                      <a:r>
                        <a:rPr lang="ru-RU" sz="1900" dirty="0" smtClean="0">
                          <a:effectLst/>
                        </a:rPr>
                        <a:t>8 </a:t>
                      </a:r>
                      <a:r>
                        <a:rPr lang="ru-RU" sz="1900" dirty="0">
                          <a:effectLst/>
                        </a:rPr>
                        <a:t>классе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smtClean="0">
                          <a:effectLst/>
                        </a:rPr>
                        <a:t>Гамзатова</a:t>
                      </a:r>
                      <a:r>
                        <a:rPr lang="ru-RU" sz="1900" baseline="0" dirty="0" smtClean="0">
                          <a:effectLst/>
                        </a:rPr>
                        <a:t> Х.А.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Вторник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1130429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7.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Внеклассное мероприятие «Слово о словарях»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err="1">
                          <a:effectLst/>
                        </a:rPr>
                        <a:t>Дахадаева</a:t>
                      </a:r>
                      <a:r>
                        <a:rPr lang="ru-RU" sz="1900" dirty="0">
                          <a:effectLst/>
                        </a:rPr>
                        <a:t> </a:t>
                      </a:r>
                      <a:r>
                        <a:rPr lang="ru-RU" sz="1900" dirty="0" smtClean="0">
                          <a:effectLst/>
                        </a:rPr>
                        <a:t>С.М</a:t>
                      </a:r>
                      <a:endParaRPr lang="ru-RU" sz="1900" b="0" i="1" dirty="0">
                        <a:effectLst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Четверг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7338975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70099842"/>
              </p:ext>
            </p:extLst>
          </p:nvPr>
        </p:nvGraphicFramePr>
        <p:xfrm>
          <a:off x="260649" y="880243"/>
          <a:ext cx="6336704" cy="7459354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675700"/>
                <a:gridCol w="2448816"/>
                <a:gridCol w="1664692"/>
                <a:gridCol w="1547496"/>
              </a:tblGrid>
              <a:tr h="75384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8.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Библиотечный урок в 5 классе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Гамзатова</a:t>
                      </a:r>
                      <a:r>
                        <a:rPr lang="ru-RU" sz="2400" baseline="0" dirty="0" smtClean="0">
                          <a:effectLst/>
                        </a:rPr>
                        <a:t> Х.А</a:t>
                      </a:r>
                      <a:endParaRPr lang="ru-RU" sz="24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err="1" smtClean="0">
                          <a:effectLst/>
                        </a:rPr>
                        <a:t>Понедель</a:t>
                      </a:r>
                      <a:endParaRPr lang="ru-RU" sz="1900" dirty="0" smtClean="0">
                        <a:effectLst/>
                      </a:endParaRP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 smtClean="0">
                          <a:effectLst/>
                        </a:rPr>
                        <a:t>Ник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90398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9.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Выставка словарей в библиотеке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 с зав. библиотеки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 течение недели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77417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10.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Информационные листки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 редколлегии классов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Ежедневно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90398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11.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Викторина для знатоков русского языка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Среда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154834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12.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Устный журнал «Если хочешь познать истину, начинай с азбуки»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baseline="0" dirty="0" smtClean="0">
                          <a:effectLst/>
                        </a:rPr>
                        <a:t>Гаджиева А.А.</a:t>
                      </a:r>
                      <a:r>
                        <a:rPr lang="ru-RU" sz="1900" dirty="0" smtClean="0">
                          <a:effectLst/>
                        </a:rPr>
                        <a:t> </a:t>
                      </a:r>
                      <a:r>
                        <a:rPr lang="ru-RU" sz="1900" dirty="0">
                          <a:effectLst/>
                        </a:rPr>
                        <a:t>Гамзатова Х.А.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Пятница 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1548345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13.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Конкурс каллиграфии, конкурс на самую аккуратную тетрадь.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 Гамзатова </a:t>
                      </a:r>
                      <a:r>
                        <a:rPr lang="ru-RU" sz="1900" dirty="0" smtClean="0">
                          <a:effectLst/>
                        </a:rPr>
                        <a:t>Х.А.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Еже-месячно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  <a:tr h="77417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effectLst/>
                        </a:rPr>
                        <a:t>14.</a:t>
                      </a:r>
                      <a:endParaRPr lang="ru-RU" sz="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Закрытие недели, подведение итогов.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Дахадаева С.М.</a:t>
                      </a:r>
                      <a:endParaRPr lang="ru-RU" sz="19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9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19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7" marR="602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2237143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179512"/>
            <a:ext cx="6192688" cy="165618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/>
              <a:t>План-сетка занятости учителей русского языка и литературы в 2017-2018 </a:t>
            </a:r>
            <a:r>
              <a:rPr lang="ru-RU" sz="3600" b="1" i="1" dirty="0"/>
              <a:t>г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30375180"/>
              </p:ext>
            </p:extLst>
          </p:nvPr>
        </p:nvGraphicFramePr>
        <p:xfrm>
          <a:off x="357166" y="2252326"/>
          <a:ext cx="6072230" cy="6172785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303277"/>
                <a:gridCol w="913640"/>
                <a:gridCol w="1960323"/>
                <a:gridCol w="405322"/>
                <a:gridCol w="2095267"/>
                <a:gridCol w="394401"/>
              </a:tblGrid>
              <a:tr h="59305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ФИО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Открытые мероприятия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Выступления на педсоветах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Аттестация</a:t>
                      </a:r>
                      <a:endParaRPr lang="ru-RU" sz="700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</a:tr>
              <a:tr h="2892422">
                <a:tc>
                  <a:txBody>
                    <a:bodyPr/>
                    <a:lstStyle/>
                    <a:p>
                      <a:r>
                        <a:rPr lang="ru-RU" sz="1100" dirty="0">
                          <a:effectLst/>
                        </a:rPr>
                        <a:t>1.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effectLst/>
                        </a:rPr>
                        <a:t>Дахадаева</a:t>
                      </a:r>
                      <a:r>
                        <a:rPr lang="ru-RU" sz="1200" dirty="0" smtClean="0">
                          <a:effectLst/>
                        </a:rPr>
                        <a:t> С.М.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сентябрь: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«Единство требований к учащимся 5-х классов со стороны учителей, учёт индивидуальных особенностей учащихся, сформированность знаний, умений и навыков»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сентябрь: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«Единство требований к учащимся 5-х классов со стороны учителей, учёт индивидуальных особенностей учащихся, сформированность знаний, умений и навыков»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декабрь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«Итоги мониторинга качества знаний, умений и навыков у учащихся 10-х классов и пути преодоления недостатков в их обучении»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</a:tr>
              <a:tr h="2653647">
                <a:tc>
                  <a:txBody>
                    <a:bodyPr/>
                    <a:lstStyle/>
                    <a:p>
                      <a:r>
                        <a:rPr lang="ru-RU" sz="1100" dirty="0">
                          <a:effectLst/>
                        </a:rPr>
                        <a:t>2.</a:t>
                      </a:r>
                      <a:endParaRPr lang="ru-RU" sz="7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Гамзатова Х.А.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Ноябрь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методическая неделя 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«Повышение учебной мотивации школьников как средство повышения эффективности учебно-воспитательного процесса»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февраль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семинар 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«Наша новая школа в действии»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Круглый стол «Теория и практика подготовки к ЕГЭ по русскому языку»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</a:rPr>
                        <a:t>сентябрь:</a:t>
                      </a:r>
                    </a:p>
                    <a:p>
                      <a:r>
                        <a:rPr lang="ru-RU" sz="1200" kern="1200" dirty="0" smtClean="0">
                          <a:effectLst/>
                        </a:rPr>
                        <a:t>«Единство требований к учащимся 5-х классов со стороны учителей, учёт индивидуальных особенностей учащихся, сформированность знаний, умений и навыков»</a:t>
                      </a:r>
                      <a:endParaRPr lang="ru-RU" sz="1200" b="0" i="1" dirty="0"/>
                    </a:p>
                  </a:txBody>
                  <a:tcPr marL="42428" marR="42428" marT="0" marB="0"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 marL="42428" marR="424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709882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76527466"/>
              </p:ext>
            </p:extLst>
          </p:nvPr>
        </p:nvGraphicFramePr>
        <p:xfrm>
          <a:off x="428603" y="1142976"/>
          <a:ext cx="5791470" cy="7315200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624409"/>
                <a:gridCol w="878369"/>
                <a:gridCol w="1884638"/>
                <a:gridCol w="389674"/>
                <a:gridCol w="2014380"/>
              </a:tblGrid>
              <a:tr h="1968303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3.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Гамзатова Х.А.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Октябрь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КВН «Богатырские потехи»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5</a:t>
                      </a:r>
                      <a:r>
                        <a:rPr lang="ru-RU" sz="1200" dirty="0" smtClean="0">
                          <a:effectLst/>
                        </a:rPr>
                        <a:t>«А</a:t>
                      </a:r>
                      <a:r>
                        <a:rPr lang="ru-RU" sz="1200" dirty="0">
                          <a:effectLst/>
                        </a:rPr>
                        <a:t>» и </a:t>
                      </a:r>
                      <a:r>
                        <a:rPr lang="ru-RU" sz="1200" dirty="0" smtClean="0">
                          <a:effectLst/>
                        </a:rPr>
                        <a:t>5 </a:t>
                      </a:r>
                      <a:r>
                        <a:rPr lang="ru-RU" sz="1200" dirty="0">
                          <a:effectLst/>
                        </a:rPr>
                        <a:t>«Б» классы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февраль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семинар 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«Наша новая школа в действии»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Круглый стол «Теория и практика подготовки к ЕГЭ по русскому языку»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 Октябрь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«Основные направления деятельности педагогического коллектива в контексте реализации национальной образовательной инициативы «Наша новая школа»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</a:tr>
              <a:tr h="2296354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4.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</a:rPr>
                        <a:t>Гамзатова Х.А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Ноябрь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методическая неделя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«Повышение учебной мотивации школьников как средство повышения эффективности учебно-воспитательного процесса»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</a:rPr>
                        <a:t>язык</a:t>
                      </a:r>
                      <a:r>
                        <a:rPr lang="ru-RU" sz="1200" baseline="0" dirty="0" smtClean="0">
                          <a:effectLst/>
                        </a:rPr>
                        <a:t> 11кл</a:t>
                      </a:r>
                      <a:endParaRPr lang="ru-RU" sz="1200" dirty="0">
                        <a:effectLst/>
                      </a:endParaRPr>
                    </a:p>
                    <a:p>
                      <a:r>
                        <a:rPr lang="ru-RU" sz="1200" dirty="0">
                          <a:effectLst/>
                        </a:rPr>
                        <a:t>февраль</a:t>
                      </a:r>
                    </a:p>
                    <a:p>
                      <a:r>
                        <a:rPr lang="ru-RU" sz="1200" dirty="0" smtClean="0">
                          <a:effectLst/>
                        </a:rPr>
                        <a:t>Семинар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«Наша </a:t>
                      </a:r>
                      <a:r>
                        <a:rPr lang="ru-RU" sz="1200" dirty="0">
                          <a:effectLst/>
                        </a:rPr>
                        <a:t>новая школа в действии»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Круглый стол «Теория и практика подготовки к ГИА по русскому языку»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Декабрь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«Итоги мониторинга качества знаний, умений и навыков у учащихся 10-х </a:t>
                      </a:r>
                      <a:r>
                        <a:rPr lang="ru-RU" sz="1200" dirty="0" err="1" smtClean="0">
                          <a:effectLst/>
                        </a:rPr>
                        <a:t>классв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 пути преодоления недостатков в их обучении»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</a:tr>
              <a:tr h="1558951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5.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Дахадаева</a:t>
                      </a:r>
                      <a:endParaRPr lang="ru-RU" sz="1200" dirty="0" smtClean="0">
                        <a:effectLst/>
                      </a:endParaRPr>
                    </a:p>
                    <a:p>
                      <a:r>
                        <a:rPr lang="ru-RU" sz="1200" dirty="0" smtClean="0">
                          <a:effectLst/>
                        </a:rPr>
                        <a:t>С.М.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Февраль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семинар 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«Наша новая школа в действии»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открытое мероприятие «Военной песни негасимый свет…» (9-е классы)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Интеллектуальный марафон «Эрудит – </a:t>
                      </a:r>
                      <a:r>
                        <a:rPr lang="ru-RU" sz="1200" dirty="0" smtClean="0">
                          <a:effectLst/>
                        </a:rPr>
                        <a:t>2018</a:t>
                      </a:r>
                      <a:endParaRPr lang="ru-RU" sz="1200" dirty="0">
                        <a:effectLst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    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Январь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 «Итоги мониторинга по выявлению уровня воспитанности и обученности учащихся 9-х классов, их готовность к продолжению образования»  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</a:tr>
              <a:tr h="820126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6.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Дахадаева С.М.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Март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предметная неделя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открытый урок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русский язык </a:t>
                      </a:r>
                      <a:r>
                        <a:rPr lang="ru-RU" sz="1200" dirty="0" smtClean="0">
                          <a:effectLst/>
                        </a:rPr>
                        <a:t>9 </a:t>
                      </a:r>
                      <a:r>
                        <a:rPr lang="ru-RU" sz="1200" dirty="0">
                          <a:effectLst/>
                        </a:rPr>
                        <a:t>«А»</a:t>
                      </a:r>
                    </a:p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    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</a:rPr>
                        <a:t>Апрель</a:t>
                      </a:r>
                    </a:p>
                    <a:p>
                      <a:r>
                        <a:rPr lang="ru-RU" sz="1200" dirty="0" smtClean="0">
                          <a:effectLst/>
                        </a:rPr>
                        <a:t>«</a:t>
                      </a:r>
                      <a:r>
                        <a:rPr lang="ru-RU" sz="1200" dirty="0">
                          <a:effectLst/>
                        </a:rPr>
                        <a:t>Диагноз – </a:t>
                      </a:r>
                      <a:r>
                        <a:rPr lang="ru-RU" sz="1200" dirty="0" smtClean="0">
                          <a:effectLst/>
                        </a:rPr>
                        <a:t>неуспеваемость. Причина неуспеваемости и пути её преодоления»</a:t>
                      </a:r>
                      <a:endParaRPr lang="ru-RU" sz="1200" b="0" i="1" dirty="0">
                        <a:effectLst/>
                        <a:latin typeface="Calibri"/>
                      </a:endParaRPr>
                    </a:p>
                  </a:txBody>
                  <a:tcPr marL="32327" marR="323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617581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0" y="539552"/>
            <a:ext cx="6408712" cy="136815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План заседаний ШМО учителей русского языка и литературы</a:t>
            </a:r>
            <a:endParaRPr lang="ru-RU" b="1" i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1855030"/>
              </p:ext>
            </p:extLst>
          </p:nvPr>
        </p:nvGraphicFramePr>
        <p:xfrm>
          <a:off x="332656" y="2555777"/>
          <a:ext cx="6264695" cy="5750412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296143"/>
                <a:gridCol w="3384376"/>
                <a:gridCol w="1584176"/>
              </a:tblGrid>
              <a:tr h="89498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Время проведения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Мероприятия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Ответственный</a:t>
                      </a:r>
                      <a:endParaRPr lang="ru-RU" sz="1800" b="0" i="1" dirty="0"/>
                    </a:p>
                  </a:txBody>
                  <a:tcPr/>
                </a:tc>
              </a:tr>
              <a:tr h="483601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Август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1.Анализ работы ШМО в    2016-2017 уч. г </a:t>
                      </a:r>
                    </a:p>
                    <a:p>
                      <a:pPr marL="0" indent="0"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2.Обсуждение и утверждение плана на 2017-2018 уч. г</a:t>
                      </a:r>
                      <a:endParaRPr lang="ru-RU" sz="1800" baseline="0" dirty="0"/>
                    </a:p>
                    <a:p>
                      <a:pPr marL="0" indent="0"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3. Обсуждение результатов ОГЭ и ЕГЭ в 2016-2017 уч. г</a:t>
                      </a:r>
                    </a:p>
                    <a:p>
                      <a:pPr marL="0" indent="0"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4. Знакомство с методической литературой</a:t>
                      </a:r>
                    </a:p>
                    <a:p>
                      <a:pPr marL="0" indent="0">
                        <a:buNone/>
                      </a:pPr>
                      <a:endParaRPr lang="ru-RU" sz="1800" baseline="0" dirty="0" smtClean="0"/>
                    </a:p>
                    <a:p>
                      <a:pPr marL="0" indent="0">
                        <a:buNone/>
                      </a:pPr>
                      <a:r>
                        <a:rPr lang="ru-RU" sz="1800" baseline="0" dirty="0" smtClean="0"/>
                        <a:t>5. Утверждение рабочих программ, составленных учителями</a:t>
                      </a:r>
                      <a:endParaRPr lang="ru-RU" sz="1800" b="0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            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Учителя русского языка и литературы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err="1" smtClean="0"/>
                        <a:t>Дахадаева</a:t>
                      </a:r>
                      <a:r>
                        <a:rPr lang="ru-RU" sz="1800" dirty="0" smtClean="0"/>
                        <a:t> С.М.</a:t>
                      </a:r>
                      <a:endParaRPr lang="ru-RU" sz="1800" b="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481724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312" y="1428728"/>
            <a:ext cx="6192688" cy="1584176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Формы методической работы МО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7082" y="3428992"/>
            <a:ext cx="5343834" cy="5103450"/>
          </a:xfrm>
        </p:spPr>
        <p:txBody>
          <a:bodyPr>
            <a:normAutofit/>
          </a:bodyPr>
          <a:lstStyle/>
          <a:p>
            <a:r>
              <a:rPr lang="ru-RU" sz="2800" i="1" dirty="0"/>
              <a:t>• методические сессии, конференции, студии;</a:t>
            </a:r>
          </a:p>
          <a:p>
            <a:r>
              <a:rPr lang="ru-RU" sz="2800" i="1" dirty="0"/>
              <a:t>• дидактические трибуны;</a:t>
            </a:r>
          </a:p>
          <a:p>
            <a:r>
              <a:rPr lang="ru-RU" sz="2800" i="1" dirty="0"/>
              <a:t>• тренинги; мастер - классы;</a:t>
            </a:r>
          </a:p>
          <a:p>
            <a:r>
              <a:rPr lang="ru-RU" sz="2800" i="1" dirty="0"/>
              <a:t>• обзор идей; экспресс – анкеты;</a:t>
            </a:r>
          </a:p>
          <a:p>
            <a:r>
              <a:rPr lang="ru-RU" sz="2800" i="1" dirty="0"/>
              <a:t>• деловые игры;</a:t>
            </a:r>
          </a:p>
          <a:p>
            <a:r>
              <a:rPr lang="ru-RU" sz="2800" i="1" dirty="0"/>
              <a:t>• практикумы, семинары; «мозговой штурм».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429593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320" y="357158"/>
            <a:ext cx="612068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Функциональные обязанности руководителя ШМО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04" y="2159224"/>
            <a:ext cx="5904656" cy="6984776"/>
          </a:xfrm>
        </p:spPr>
        <p:txBody>
          <a:bodyPr>
            <a:normAutofit/>
          </a:bodyPr>
          <a:lstStyle/>
          <a:p>
            <a:r>
              <a:rPr lang="ru-RU" sz="2400" i="1" dirty="0"/>
              <a:t>Руководитель методического объединения отвечает за текущее и перспективное планирование, подготовку, проведение, диагностику и анализ деятельности МО </a:t>
            </a:r>
          </a:p>
          <a:p>
            <a:r>
              <a:rPr lang="ru-RU" sz="2400" i="1" dirty="0"/>
              <a:t>(в разрезе 3-х лет); своевременное составление документации о работе объединения; организацию аттестации учителей; наполнение "Методической копилки".</a:t>
            </a:r>
          </a:p>
          <a:p>
            <a:r>
              <a:rPr lang="ru-RU" sz="2400" i="1" dirty="0"/>
              <a:t>Руководитель МО назначается приказом по школе сроком на один учебный год. Руководитель МО подчиняется непосредственно администратору, курирующему данное МО.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5884675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649" y="179512"/>
            <a:ext cx="6264697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Структура проведения заседания МО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664" y="1475656"/>
            <a:ext cx="5976664" cy="7200800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 </a:t>
            </a:r>
            <a:r>
              <a:rPr lang="ru-RU" sz="2400" i="1" dirty="0"/>
              <a:t>Вступительное слово руководителя методического объединения о проблеме и цели заседания.</a:t>
            </a:r>
          </a:p>
          <a:p>
            <a:r>
              <a:rPr lang="ru-RU" sz="2400" i="1" dirty="0" smtClean="0"/>
              <a:t> </a:t>
            </a:r>
            <a:r>
              <a:rPr lang="ru-RU" sz="2400" i="1" dirty="0"/>
              <a:t>Выступление по теме заседания (теоретическая часть).</a:t>
            </a:r>
          </a:p>
          <a:p>
            <a:r>
              <a:rPr lang="ru-RU" sz="2400" i="1" dirty="0" smtClean="0"/>
              <a:t> </a:t>
            </a:r>
            <a:r>
              <a:rPr lang="ru-RU" sz="2400" i="1" dirty="0"/>
              <a:t>Обмен опытом работы учителей (практическая часть).</a:t>
            </a:r>
          </a:p>
          <a:p>
            <a:r>
              <a:rPr lang="ru-RU" sz="2400" i="1" dirty="0" smtClean="0"/>
              <a:t> </a:t>
            </a:r>
            <a:r>
              <a:rPr lang="ru-RU" sz="2400" i="1" dirty="0"/>
              <a:t>Обзор методической литературы.</a:t>
            </a:r>
          </a:p>
          <a:p>
            <a:r>
              <a:rPr lang="ru-RU" sz="2400" i="1" dirty="0" smtClean="0"/>
              <a:t> </a:t>
            </a:r>
            <a:r>
              <a:rPr lang="ru-RU" sz="2400" i="1" dirty="0"/>
              <a:t>Текущие вопросы.</a:t>
            </a:r>
          </a:p>
          <a:p>
            <a:r>
              <a:rPr lang="ru-RU" sz="2400" i="1" dirty="0" smtClean="0"/>
              <a:t> </a:t>
            </a:r>
            <a:r>
              <a:rPr lang="ru-RU" sz="2400" i="1" dirty="0"/>
              <a:t>Рекомендации, сроки исполнения, ответственные (конкретно).</a:t>
            </a:r>
          </a:p>
          <a:p>
            <a:r>
              <a:rPr lang="ru-RU" sz="2400" i="1" dirty="0"/>
              <a:t>Заседания МО проводятся не реже 4-х раз в год. Обязательны заседания МО по планированию работы на учебный год и проведению итогов работы за предыдущий учебный год.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454821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9739" y="500034"/>
            <a:ext cx="5768261" cy="1728192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/>
              <a:t>Обязанности учителей МО русского языка и литературы</a:t>
            </a:r>
            <a:endParaRPr lang="ru-RU" sz="3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82" y="2051723"/>
            <a:ext cx="5760640" cy="6624735"/>
          </a:xfrm>
        </p:spPr>
        <p:txBody>
          <a:bodyPr>
            <a:noAutofit/>
          </a:bodyPr>
          <a:lstStyle/>
          <a:p>
            <a:r>
              <a:rPr lang="ru-RU" sz="2000" i="1" dirty="0"/>
              <a:t>Каждый учитель обязан:</a:t>
            </a:r>
            <a:endParaRPr lang="ru-RU" sz="2000" dirty="0"/>
          </a:p>
          <a:p>
            <a:r>
              <a:rPr lang="ru-RU" sz="2000" i="1" dirty="0"/>
              <a:t>• участвовать в деятельности методического объединения, </a:t>
            </a:r>
            <a:endParaRPr lang="ru-RU" sz="2000" dirty="0"/>
          </a:p>
          <a:p>
            <a:r>
              <a:rPr lang="ru-RU" sz="2000" i="1" dirty="0"/>
              <a:t>• иметь собственную программу профессионального самообразования; </a:t>
            </a:r>
            <a:endParaRPr lang="ru-RU" sz="2000" dirty="0"/>
          </a:p>
          <a:p>
            <a:r>
              <a:rPr lang="ru-RU" sz="2000" i="1" dirty="0"/>
              <a:t>• участвовать в заседаниях методического объединения, практических семинарах и т. д.; </a:t>
            </a:r>
            <a:endParaRPr lang="ru-RU" sz="2000" dirty="0"/>
          </a:p>
          <a:p>
            <a:r>
              <a:rPr lang="ru-RU" sz="2000" i="1" dirty="0"/>
              <a:t>• активно участвовать в разработке открытых мероприятий (уроков, внеклассных занятий по предмету), стремиться к повышению уровня профессионального мастерства; </a:t>
            </a:r>
            <a:endParaRPr lang="ru-RU" sz="2000" dirty="0"/>
          </a:p>
          <a:p>
            <a:r>
              <a:rPr lang="ru-RU" sz="2000" i="1" dirty="0"/>
              <a:t>• знать тенденции развития методики преподавания предмета, </a:t>
            </a:r>
            <a:endParaRPr lang="ru-RU" sz="2000" dirty="0"/>
          </a:p>
          <a:p>
            <a:r>
              <a:rPr lang="ru-RU" sz="2000" i="1" dirty="0"/>
              <a:t>• нормативные документы, методические требования к категориям; </a:t>
            </a:r>
            <a:endParaRPr lang="ru-RU" sz="2000" dirty="0"/>
          </a:p>
          <a:p>
            <a:r>
              <a:rPr lang="ru-RU" sz="2000" i="1" dirty="0"/>
              <a:t>• владеть основами самоанализа педагогической деятельности.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16335214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3344" y="928662"/>
            <a:ext cx="5904656" cy="123263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Права МО учителей русского языка и литературы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66" y="2857488"/>
            <a:ext cx="6120680" cy="6984776"/>
          </a:xfrm>
        </p:spPr>
        <p:txBody>
          <a:bodyPr>
            <a:normAutofit/>
          </a:bodyPr>
          <a:lstStyle/>
          <a:p>
            <a:r>
              <a:rPr lang="ru-RU" sz="2000" i="1" dirty="0"/>
              <a:t>Методическое объединение русского языка и литературы имеет право давать рекомендации руководству по распределению учебной нагрузки по предмету при тарификации, распределять методическую работу среди педагогов.</a:t>
            </a:r>
          </a:p>
          <a:p>
            <a:r>
              <a:rPr lang="ru-RU" sz="2000" i="1" dirty="0"/>
              <a:t>Методическое объединение решает вопрос о возможности организации углубленного изучения предмета в отдельных классах при наличии достаточных средств обучения (при условии внесения соответствующих изменений в устав).</a:t>
            </a:r>
          </a:p>
          <a:p>
            <a:r>
              <a:rPr lang="ru-RU" sz="2000" i="1" dirty="0"/>
              <a:t>Методическое объединение учителей выбирает и рекомендует всему педагогическому коллективу систему промежуточной аттестации обучающихся, определяет критерии оценок.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0637652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1296" y="714348"/>
            <a:ext cx="6336704" cy="1224135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Состав ШМО учителей русского языка и литературы УСОШ№2</a:t>
            </a:r>
            <a:endParaRPr lang="ru-RU" sz="3200" b="1" i="1" dirty="0"/>
          </a:p>
        </p:txBody>
      </p:sp>
      <p:graphicFrame>
        <p:nvGraphicFramePr>
          <p:cNvPr id="23" name="Объект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42544745"/>
              </p:ext>
            </p:extLst>
          </p:nvPr>
        </p:nvGraphicFramePr>
        <p:xfrm>
          <a:off x="500042" y="1740755"/>
          <a:ext cx="5857915" cy="6230569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689079"/>
                <a:gridCol w="1681284"/>
                <a:gridCol w="987931"/>
                <a:gridCol w="1585625"/>
                <a:gridCol w="913996"/>
              </a:tblGrid>
              <a:tr h="1018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№ п/п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ФИО учителя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Образование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Категория, год аттестации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Стаж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</a:tr>
              <a:tr h="1083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1.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Магомедова Муи Гасановна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Высш</a:t>
                      </a:r>
                      <a:r>
                        <a:rPr lang="ru-RU" sz="1900" dirty="0" smtClean="0">
                          <a:effectLst/>
                        </a:rPr>
                        <a:t> </a:t>
                      </a:r>
                      <a:r>
                        <a:rPr lang="ru-RU" sz="1900" dirty="0">
                          <a:effectLst/>
                        </a:rPr>
                        <a:t>ДГПИ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первая </a:t>
                      </a:r>
                      <a:r>
                        <a:rPr lang="ru-RU" sz="1900" dirty="0" err="1" smtClean="0">
                          <a:effectLst/>
                        </a:rPr>
                        <a:t>квалифик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категория</a:t>
                      </a:r>
                      <a:r>
                        <a:rPr lang="ru-RU" sz="1900" dirty="0">
                          <a:effectLst/>
                        </a:rPr>
                        <a:t>,    </a:t>
                      </a:r>
                      <a:r>
                        <a:rPr lang="ru-RU" sz="1900" dirty="0" smtClean="0">
                          <a:effectLst/>
                        </a:rPr>
                        <a:t>2013г         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33</a:t>
                      </a:r>
                      <a:endParaRPr lang="ru-RU" sz="19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 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</a:tr>
              <a:tr h="1083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Гамзатова </a:t>
                      </a:r>
                      <a:r>
                        <a:rPr lang="ru-RU" sz="1900" dirty="0" err="1">
                          <a:effectLst/>
                        </a:rPr>
                        <a:t>Халисат</a:t>
                      </a:r>
                      <a:r>
                        <a:rPr lang="ru-RU" sz="1900" dirty="0">
                          <a:effectLst/>
                        </a:rPr>
                        <a:t> </a:t>
                      </a:r>
                      <a:r>
                        <a:rPr lang="ru-RU" sz="1900" dirty="0" err="1" smtClean="0">
                          <a:effectLst/>
                        </a:rPr>
                        <a:t>Адилгереевна</a:t>
                      </a:r>
                      <a:endParaRPr lang="ru-RU" sz="1900" b="0" i="1" dirty="0" smtClean="0">
                        <a:effectLst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Высш</a:t>
                      </a:r>
                      <a:r>
                        <a:rPr lang="ru-RU" sz="1900" dirty="0" smtClean="0">
                          <a:effectLst/>
                        </a:rPr>
                        <a:t> </a:t>
                      </a:r>
                      <a:r>
                        <a:rPr lang="ru-RU" sz="1900" dirty="0">
                          <a:effectLst/>
                        </a:rPr>
                        <a:t>ДГУ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первая</a:t>
                      </a:r>
                      <a:endParaRPr lang="ru-RU" sz="19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Квалифик</a:t>
                      </a:r>
                      <a:r>
                        <a:rPr lang="ru-RU" sz="1900" dirty="0" smtClean="0">
                          <a:effectLst/>
                        </a:rPr>
                        <a:t>. </a:t>
                      </a:r>
                      <a:r>
                        <a:rPr lang="ru-RU" sz="1900" dirty="0">
                          <a:effectLst/>
                        </a:rPr>
                        <a:t>категория,    </a:t>
                      </a:r>
                      <a:r>
                        <a:rPr lang="ru-RU" sz="1900" dirty="0" smtClean="0">
                          <a:effectLst/>
                        </a:rPr>
                        <a:t>2015г.         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27</a:t>
                      </a:r>
                      <a:endParaRPr lang="ru-RU" sz="1900" b="0" i="1" dirty="0">
                        <a:effectLst/>
                      </a:endParaRPr>
                    </a:p>
                  </a:txBody>
                  <a:tcPr marL="55635" marR="55635" marT="0" marB="0"/>
                </a:tc>
              </a:tr>
              <a:tr h="11035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3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Дахадаева </a:t>
                      </a:r>
                      <a:r>
                        <a:rPr lang="ru-RU" sz="1900" dirty="0" err="1">
                          <a:effectLst/>
                        </a:rPr>
                        <a:t>Саният</a:t>
                      </a:r>
                      <a:r>
                        <a:rPr lang="ru-RU" sz="1900" dirty="0">
                          <a:effectLst/>
                        </a:rPr>
                        <a:t> </a:t>
                      </a:r>
                      <a:r>
                        <a:rPr lang="ru-RU" sz="1900" dirty="0" err="1" smtClean="0">
                          <a:effectLst/>
                        </a:rPr>
                        <a:t>Малачханов</a:t>
                      </a: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на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Высш</a:t>
                      </a:r>
                      <a:r>
                        <a:rPr lang="ru-RU" sz="1900" dirty="0" smtClean="0">
                          <a:effectLst/>
                        </a:rPr>
                        <a:t> </a:t>
                      </a:r>
                      <a:r>
                        <a:rPr lang="ru-RU" sz="1900" dirty="0">
                          <a:effectLst/>
                        </a:rPr>
                        <a:t>ДГПИ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высшая </a:t>
                      </a:r>
                      <a:r>
                        <a:rPr lang="ru-RU" sz="1900" dirty="0" err="1" smtClean="0">
                          <a:effectLst/>
                        </a:rPr>
                        <a:t>квалифик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категория</a:t>
                      </a:r>
                      <a:r>
                        <a:rPr lang="ru-RU" sz="1900" dirty="0">
                          <a:effectLst/>
                        </a:rPr>
                        <a:t>, </a:t>
                      </a: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2016 </a:t>
                      </a:r>
                      <a:r>
                        <a:rPr lang="ru-RU" sz="1900" dirty="0">
                          <a:effectLst/>
                        </a:rPr>
                        <a:t>г.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24</a:t>
                      </a:r>
                      <a:endParaRPr lang="ru-RU" sz="1900" b="0" i="1" dirty="0" smtClean="0">
                        <a:effectLst/>
                      </a:endParaRPr>
                    </a:p>
                  </a:txBody>
                  <a:tcPr marL="55635" marR="55635" marT="0" marB="0"/>
                </a:tc>
              </a:tr>
              <a:tr h="1624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4</a:t>
                      </a:r>
                      <a:r>
                        <a:rPr lang="ru-RU" sz="1900" dirty="0" smtClean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5.</a:t>
                      </a:r>
                      <a:endParaRPr lang="ru-RU" sz="1900" b="0" i="1" dirty="0" smtClean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Гаджиева</a:t>
                      </a:r>
                      <a:r>
                        <a:rPr lang="ru-RU" sz="1900" baseline="0" dirty="0" smtClean="0">
                          <a:effectLst/>
                        </a:rPr>
                        <a:t> </a:t>
                      </a:r>
                      <a:r>
                        <a:rPr lang="ru-RU" sz="1900" baseline="0" dirty="0" err="1" smtClean="0">
                          <a:effectLst/>
                        </a:rPr>
                        <a:t>Айшат</a:t>
                      </a:r>
                      <a:r>
                        <a:rPr lang="ru-RU" sz="1900" baseline="0" dirty="0" smtClean="0">
                          <a:effectLst/>
                        </a:rPr>
                        <a:t> </a:t>
                      </a:r>
                      <a:r>
                        <a:rPr lang="ru-RU" sz="1900" baseline="0" dirty="0" err="1" smtClean="0">
                          <a:effectLst/>
                        </a:rPr>
                        <a:t>Абдулаевна</a:t>
                      </a:r>
                      <a:endParaRPr lang="ru-RU" sz="1900" baseline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baseline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baseline="0" dirty="0" smtClean="0">
                          <a:effectLst/>
                        </a:rPr>
                        <a:t>Гусейнова </a:t>
                      </a:r>
                      <a:r>
                        <a:rPr lang="ru-RU" sz="1900" baseline="0" dirty="0" err="1" smtClean="0">
                          <a:effectLst/>
                        </a:rPr>
                        <a:t>Сапигат</a:t>
                      </a:r>
                      <a:r>
                        <a:rPr lang="ru-RU" sz="1900" baseline="0" dirty="0" smtClean="0">
                          <a:effectLst/>
                        </a:rPr>
                        <a:t> Г.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Высш</a:t>
                      </a:r>
                      <a:r>
                        <a:rPr lang="ru-RU" sz="1900" dirty="0" smtClean="0">
                          <a:effectLst/>
                        </a:rPr>
                        <a:t> ДГПУ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Высш</a:t>
                      </a: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ДГУ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первая</a:t>
                      </a:r>
                      <a:endParaRPr lang="ru-RU" sz="19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err="1" smtClean="0">
                          <a:effectLst/>
                        </a:rPr>
                        <a:t>Квалифик</a:t>
                      </a:r>
                      <a:r>
                        <a:rPr lang="ru-RU" sz="1900" dirty="0" smtClean="0">
                          <a:effectLst/>
                        </a:rPr>
                        <a:t>. </a:t>
                      </a:r>
                      <a:r>
                        <a:rPr lang="ru-RU" sz="1900" dirty="0">
                          <a:effectLst/>
                        </a:rPr>
                        <a:t>категория</a:t>
                      </a:r>
                      <a:r>
                        <a:rPr lang="ru-RU" sz="1900" dirty="0" smtClean="0">
                          <a:effectLst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 2014 г         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r>
                        <a:rPr lang="ru-RU" sz="1900" dirty="0" smtClean="0">
                          <a:effectLst/>
                        </a:rPr>
                        <a:t>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 1</a:t>
                      </a:r>
                      <a:endParaRPr lang="ru-RU" sz="1900" b="0" i="1" dirty="0">
                        <a:effectLst/>
                        <a:latin typeface="Calibri"/>
                      </a:endParaRPr>
                    </a:p>
                  </a:txBody>
                  <a:tcPr marL="55635" marR="556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3622398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_rels/them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Занаве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_Тема Office">
  <a:themeElements>
    <a:clrScheme name="Другая 2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C0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ершина горы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Клен">
  <a:themeElements>
    <a:clrScheme name="Клен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file_20100119115517</Template>
  <TotalTime>908</TotalTime>
  <Words>2879</Words>
  <Application>Microsoft Office PowerPoint</Application>
  <PresentationFormat>Экран (4:3)</PresentationFormat>
  <Paragraphs>727</Paragraphs>
  <Slides>37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37</vt:i4>
      </vt:variant>
    </vt:vector>
  </HeadingPairs>
  <TitlesOfParts>
    <vt:vector size="47" baseType="lpstr">
      <vt:lpstr>Занавес</vt:lpstr>
      <vt:lpstr>Вершина горы</vt:lpstr>
      <vt:lpstr>Кимоно</vt:lpstr>
      <vt:lpstr>Разрез</vt:lpstr>
      <vt:lpstr>Клен</vt:lpstr>
      <vt:lpstr>Склон</vt:lpstr>
      <vt:lpstr>Бумажная</vt:lpstr>
      <vt:lpstr>1_Бумажная</vt:lpstr>
      <vt:lpstr>2_Бумажная</vt:lpstr>
      <vt:lpstr>1_Тема Office</vt:lpstr>
      <vt:lpstr>МКОУ   «УСОШ№2  им. З. Алиева» с. Унцукуль. Методическое объединение учителей русского языка и литературы</vt:lpstr>
      <vt:lpstr>Слайд 2</vt:lpstr>
      <vt:lpstr>Положение о ШМО учителей русского языка и литературы</vt:lpstr>
      <vt:lpstr>Формы методической работы МО</vt:lpstr>
      <vt:lpstr>Функциональные обязанности руководителя ШМО</vt:lpstr>
      <vt:lpstr>Структура проведения заседания МО</vt:lpstr>
      <vt:lpstr>Обязанности учителей МО русского языка и литературы</vt:lpstr>
      <vt:lpstr>Права МО учителей русского языка и литературы</vt:lpstr>
      <vt:lpstr>Состав ШМО учителей русского языка и литературы УСОШ№2</vt:lpstr>
      <vt:lpstr> Самообразование учителей русского языка и литературы УСОШ №2 </vt:lpstr>
      <vt:lpstr>Наш девиз:    Грамоте учиться – всегда пригодится!</vt:lpstr>
      <vt:lpstr>Методическое объединение учителей русского языка и литературы УСОШ№2 работает над темой:</vt:lpstr>
      <vt:lpstr>Цель работы МО:</vt:lpstr>
      <vt:lpstr> Задачи МО:</vt:lpstr>
      <vt:lpstr>Цель гуманитарного образования:      1.формирование гуманитарного знания, формирование умений. </vt:lpstr>
      <vt:lpstr>Цель  работы – содействие повышению качества образования в условиях информатизации системы образования.  </vt:lpstr>
      <vt:lpstr>Направления методической работы:  </vt:lpstr>
      <vt:lpstr>График взаимопосещения уроков учителями русского языка и литературы</vt:lpstr>
      <vt:lpstr>Обеспечение непрерывного образования учителей русского языка и литературы УСОШ №2 </vt:lpstr>
      <vt:lpstr>План заседаний ШМО учителей русского языка и литературы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План работы с одарёнными детьми</vt:lpstr>
      <vt:lpstr>Организация внеклассной работы по предмету.</vt:lpstr>
      <vt:lpstr>План проведения Недели русского языка «И мы сохраним тебя, русская речь!» Март 2018 года.</vt:lpstr>
      <vt:lpstr>Слайд 33</vt:lpstr>
      <vt:lpstr>Слайд 34</vt:lpstr>
      <vt:lpstr>План-сетка занятости учителей русского языка и литературы в 2017-2018 г</vt:lpstr>
      <vt:lpstr>Слайд 36</vt:lpstr>
      <vt:lpstr>План заседаний ШМО учителей русского языка и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МКОУ УСОШ№2 им.З.Алиева с.Унцукуль. Методическое объединение учителей русского языка и литературы</dc:title>
  <dc:creator>acer</dc:creator>
  <cp:lastModifiedBy>User</cp:lastModifiedBy>
  <cp:revision>104</cp:revision>
  <dcterms:created xsi:type="dcterms:W3CDTF">2013-10-17T16:36:18Z</dcterms:created>
  <dcterms:modified xsi:type="dcterms:W3CDTF">2017-10-27T22:03:44Z</dcterms:modified>
</cp:coreProperties>
</file>